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sldIdLst>
    <p:sldId id="256" r:id="rId2"/>
    <p:sldId id="257" r:id="rId3"/>
    <p:sldId id="260" r:id="rId4"/>
    <p:sldId id="262" r:id="rId5"/>
    <p:sldId id="261" r:id="rId6"/>
    <p:sldId id="258" r:id="rId7"/>
    <p:sldId id="259"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289654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1021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DC25EE-239B-4C5F-AAD1-255A7D5F1EE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80077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86699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482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3399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282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4775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4633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42491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5173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6/13/2024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3233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6/13/2024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7471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6/13/2024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82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808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2133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2AC24A9-CCB6-4F8D-B8DB-C2F3692CFA5A}" type="datetimeFigureOut">
              <a:rPr lang="en-US" smtClean="0"/>
              <a:t>6/13/2024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0980154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Blanket on the earth">
            <a:extLst>
              <a:ext uri="{FF2B5EF4-FFF2-40B4-BE49-F238E27FC236}">
                <a16:creationId xmlns:a16="http://schemas.microsoft.com/office/drawing/2014/main" id="{DBAE45F7-6745-8790-1522-BE3BDF261C3D}"/>
              </a:ext>
            </a:extLst>
          </p:cNvPr>
          <p:cNvPicPr>
            <a:picLocks noChangeAspect="1"/>
          </p:cNvPicPr>
          <p:nvPr/>
        </p:nvPicPr>
        <p:blipFill rotWithShape="1">
          <a:blip r:embed="rId2">
            <a:duotone>
              <a:schemeClr val="bg2">
                <a:shade val="45000"/>
                <a:satMod val="135000"/>
              </a:schemeClr>
              <a:prstClr val="white"/>
            </a:duotone>
            <a:alphaModFix amt="40000"/>
          </a:blip>
          <a:srcRect t="7865" b="7865"/>
          <a:stretch/>
        </p:blipFill>
        <p:spPr>
          <a:xfrm>
            <a:off x="20" y="10"/>
            <a:ext cx="12191980" cy="6857990"/>
          </a:xfrm>
          <a:prstGeom prst="rect">
            <a:avLst/>
          </a:prstGeom>
        </p:spPr>
      </p:pic>
      <p:sp>
        <p:nvSpPr>
          <p:cNvPr id="2" name="Title 1">
            <a:extLst>
              <a:ext uri="{FF2B5EF4-FFF2-40B4-BE49-F238E27FC236}">
                <a16:creationId xmlns:a16="http://schemas.microsoft.com/office/drawing/2014/main" id="{07BDCD3E-3E00-A744-FB9C-154E88CBA8ED}"/>
              </a:ext>
            </a:extLst>
          </p:cNvPr>
          <p:cNvSpPr>
            <a:spLocks noGrp="1"/>
          </p:cNvSpPr>
          <p:nvPr>
            <p:ph type="ctrTitle"/>
          </p:nvPr>
        </p:nvSpPr>
        <p:spPr>
          <a:xfrm>
            <a:off x="2589213" y="2514600"/>
            <a:ext cx="8915399" cy="2262781"/>
          </a:xfrm>
        </p:spPr>
        <p:txBody>
          <a:bodyPr>
            <a:normAutofit/>
          </a:bodyPr>
          <a:lstStyle/>
          <a:p>
            <a:r>
              <a:rPr lang="en-GB"/>
              <a:t>Forest Schools	Diary</a:t>
            </a:r>
          </a:p>
        </p:txBody>
      </p:sp>
      <p:sp>
        <p:nvSpPr>
          <p:cNvPr id="3" name="Subtitle 2">
            <a:extLst>
              <a:ext uri="{FF2B5EF4-FFF2-40B4-BE49-F238E27FC236}">
                <a16:creationId xmlns:a16="http://schemas.microsoft.com/office/drawing/2014/main" id="{1B9BC710-4BCB-6915-88F1-9D4BE8A0A3A8}"/>
              </a:ext>
            </a:extLst>
          </p:cNvPr>
          <p:cNvSpPr>
            <a:spLocks noGrp="1"/>
          </p:cNvSpPr>
          <p:nvPr>
            <p:ph type="subTitle" idx="1"/>
          </p:nvPr>
        </p:nvSpPr>
        <p:spPr>
          <a:xfrm>
            <a:off x="2589213" y="4777379"/>
            <a:ext cx="8915399" cy="1126283"/>
          </a:xfrm>
        </p:spPr>
        <p:txBody>
          <a:bodyPr>
            <a:normAutofit/>
          </a:bodyPr>
          <a:lstStyle/>
          <a:p>
            <a:r>
              <a:rPr lang="en-GB"/>
              <a:t>Mrs Fulton</a:t>
            </a:r>
          </a:p>
          <a:p>
            <a:r>
              <a:rPr lang="en-GB"/>
              <a:t>12</a:t>
            </a:r>
            <a:r>
              <a:rPr lang="en-GB" baseline="30000"/>
              <a:t>th</a:t>
            </a:r>
            <a:r>
              <a:rPr lang="en-GB"/>
              <a:t> June 2024</a:t>
            </a:r>
          </a:p>
        </p:txBody>
      </p:sp>
      <p:grpSp>
        <p:nvGrpSpPr>
          <p:cNvPr id="31" name="Group 30">
            <a:extLst>
              <a:ext uri="{FF2B5EF4-FFF2-40B4-BE49-F238E27FC236}">
                <a16:creationId xmlns:a16="http://schemas.microsoft.com/office/drawing/2014/main" id="{065753F1-EEE2-45ED-88A1-ECB4A495D0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2" name="Freeform 27">
              <a:extLst>
                <a:ext uri="{FF2B5EF4-FFF2-40B4-BE49-F238E27FC236}">
                  <a16:creationId xmlns:a16="http://schemas.microsoft.com/office/drawing/2014/main" id="{3E3E7343-7B0A-4265-B9DA-56CE35551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3" name="Freeform 28">
              <a:extLst>
                <a:ext uri="{FF2B5EF4-FFF2-40B4-BE49-F238E27FC236}">
                  <a16:creationId xmlns:a16="http://schemas.microsoft.com/office/drawing/2014/main" id="{608D2FF5-E7CA-448D-8B61-42FAA7A0C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4" name="Freeform 29">
              <a:extLst>
                <a:ext uri="{FF2B5EF4-FFF2-40B4-BE49-F238E27FC236}">
                  <a16:creationId xmlns:a16="http://schemas.microsoft.com/office/drawing/2014/main" id="{DC186DC7-6F76-40B7-8268-20660160E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5" name="Freeform 30">
              <a:extLst>
                <a:ext uri="{FF2B5EF4-FFF2-40B4-BE49-F238E27FC236}">
                  <a16:creationId xmlns:a16="http://schemas.microsoft.com/office/drawing/2014/main" id="{4C8DDEC4-2C9A-4271-BBB3-577233F2E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6" name="Freeform 31">
              <a:extLst>
                <a:ext uri="{FF2B5EF4-FFF2-40B4-BE49-F238E27FC236}">
                  <a16:creationId xmlns:a16="http://schemas.microsoft.com/office/drawing/2014/main" id="{D8DB0C2B-A79C-421F-88AB-DC7B12527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7" name="Freeform 32">
              <a:extLst>
                <a:ext uri="{FF2B5EF4-FFF2-40B4-BE49-F238E27FC236}">
                  <a16:creationId xmlns:a16="http://schemas.microsoft.com/office/drawing/2014/main" id="{B3BC96E3-7FEF-4BFD-8E2C-028CB3772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8" name="Freeform 33">
              <a:extLst>
                <a:ext uri="{FF2B5EF4-FFF2-40B4-BE49-F238E27FC236}">
                  <a16:creationId xmlns:a16="http://schemas.microsoft.com/office/drawing/2014/main" id="{E7ED35DB-BAAE-4771-A0A0-65647ACC5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9" name="Freeform 34">
              <a:extLst>
                <a:ext uri="{FF2B5EF4-FFF2-40B4-BE49-F238E27FC236}">
                  <a16:creationId xmlns:a16="http://schemas.microsoft.com/office/drawing/2014/main" id="{4407B080-4ED5-43EB-8CCE-B43B336EF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0" name="Freeform 35">
              <a:extLst>
                <a:ext uri="{FF2B5EF4-FFF2-40B4-BE49-F238E27FC236}">
                  <a16:creationId xmlns:a16="http://schemas.microsoft.com/office/drawing/2014/main" id="{8C10C675-F599-45D3-8177-D7F7DEC1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1" name="Freeform 36">
              <a:extLst>
                <a:ext uri="{FF2B5EF4-FFF2-40B4-BE49-F238E27FC236}">
                  <a16:creationId xmlns:a16="http://schemas.microsoft.com/office/drawing/2014/main" id="{E2566A74-B9B1-469F-A373-3B3C60175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2" name="Freeform 37">
              <a:extLst>
                <a:ext uri="{FF2B5EF4-FFF2-40B4-BE49-F238E27FC236}">
                  <a16:creationId xmlns:a16="http://schemas.microsoft.com/office/drawing/2014/main" id="{D108E5CB-8D77-4568-B6FF-2C3032134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3" name="Freeform 38">
              <a:extLst>
                <a:ext uri="{FF2B5EF4-FFF2-40B4-BE49-F238E27FC236}">
                  <a16:creationId xmlns:a16="http://schemas.microsoft.com/office/drawing/2014/main" id="{7D8349D8-2AE2-4C78-84ED-22125F147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5" name="Rectangle 44">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42328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496F-395B-9962-2BFC-4B077967039C}"/>
              </a:ext>
            </a:extLst>
          </p:cNvPr>
          <p:cNvSpPr>
            <a:spLocks noGrp="1"/>
          </p:cNvSpPr>
          <p:nvPr>
            <p:ph type="title"/>
          </p:nvPr>
        </p:nvSpPr>
        <p:spPr>
          <a:xfrm>
            <a:off x="1687669" y="624110"/>
            <a:ext cx="4137059" cy="1280890"/>
          </a:xfrm>
        </p:spPr>
        <p:txBody>
          <a:bodyPr>
            <a:normAutofit/>
          </a:bodyPr>
          <a:lstStyle/>
          <a:p>
            <a:r>
              <a:rPr lang="en-GB" sz="3200"/>
              <a:t>Health and Safety</a:t>
            </a:r>
          </a:p>
        </p:txBody>
      </p:sp>
      <p:sp>
        <p:nvSpPr>
          <p:cNvPr id="3" name="Content Placeholder 2">
            <a:extLst>
              <a:ext uri="{FF2B5EF4-FFF2-40B4-BE49-F238E27FC236}">
                <a16:creationId xmlns:a16="http://schemas.microsoft.com/office/drawing/2014/main" id="{5CA8CD79-FFD1-3845-408B-AA1C421FE3AF}"/>
              </a:ext>
            </a:extLst>
          </p:cNvPr>
          <p:cNvSpPr>
            <a:spLocks noGrp="1"/>
          </p:cNvSpPr>
          <p:nvPr>
            <p:ph idx="1"/>
          </p:nvPr>
        </p:nvSpPr>
        <p:spPr>
          <a:xfrm>
            <a:off x="1683956" y="2133600"/>
            <a:ext cx="4140772" cy="3777622"/>
          </a:xfrm>
        </p:spPr>
        <p:txBody>
          <a:bodyPr>
            <a:normAutofit/>
          </a:bodyPr>
          <a:lstStyle/>
          <a:p>
            <a:pPr marL="0" indent="0">
              <a:lnSpc>
                <a:spcPct val="90000"/>
              </a:lnSpc>
              <a:buNone/>
            </a:pPr>
            <a:r>
              <a:rPr lang="en-GB" sz="900" dirty="0">
                <a:solidFill>
                  <a:schemeClr val="tx1"/>
                </a:solidFill>
                <a:latin typeface="Lucida Handwriting" panose="03010101010101010101" pitchFamily="66" charset="0"/>
              </a:rPr>
              <a:t>To begin our lesson, we reminded ourselves of our Forest School rules. </a:t>
            </a:r>
          </a:p>
          <a:p>
            <a:pPr marL="0" indent="0">
              <a:lnSpc>
                <a:spcPct val="90000"/>
              </a:lnSpc>
              <a:buNone/>
            </a:pPr>
            <a:endParaRPr lang="en-GB" sz="900" dirty="0">
              <a:solidFill>
                <a:schemeClr val="tx1"/>
              </a:solidFill>
              <a:latin typeface="Lucida Handwriting" panose="03010101010101010101" pitchFamily="66" charset="0"/>
            </a:endParaRPr>
          </a:p>
          <a:p>
            <a:pPr marL="0" indent="0">
              <a:lnSpc>
                <a:spcPct val="90000"/>
              </a:lnSpc>
              <a:buNone/>
            </a:pPr>
            <a:r>
              <a:rPr lang="en-GB" sz="900" dirty="0">
                <a:solidFill>
                  <a:schemeClr val="tx1"/>
                </a:solidFill>
                <a:latin typeface="Lucida Handwriting" panose="03010101010101010101" pitchFamily="66" charset="0"/>
              </a:rPr>
              <a:t>Rule 1 – whistle</a:t>
            </a:r>
          </a:p>
          <a:p>
            <a:pPr>
              <a:lnSpc>
                <a:spcPct val="90000"/>
              </a:lnSpc>
            </a:pPr>
            <a:r>
              <a:rPr lang="en-GB" sz="900" dirty="0">
                <a:solidFill>
                  <a:schemeClr val="tx1"/>
                </a:solidFill>
                <a:latin typeface="Lucida Handwriting" panose="03010101010101010101" pitchFamily="66" charset="0"/>
              </a:rPr>
              <a:t>1 whistle blow – stop and become a tree</a:t>
            </a:r>
          </a:p>
          <a:p>
            <a:pPr>
              <a:lnSpc>
                <a:spcPct val="90000"/>
              </a:lnSpc>
            </a:pPr>
            <a:r>
              <a:rPr lang="en-GB" sz="900" dirty="0">
                <a:solidFill>
                  <a:schemeClr val="tx1"/>
                </a:solidFill>
                <a:latin typeface="Lucida Handwriting" panose="03010101010101010101" pitchFamily="66" charset="0"/>
              </a:rPr>
              <a:t>2 whistle blows – come back to base </a:t>
            </a:r>
          </a:p>
          <a:p>
            <a:pPr>
              <a:lnSpc>
                <a:spcPct val="90000"/>
              </a:lnSpc>
            </a:pPr>
            <a:endParaRPr lang="en-GB" sz="900" dirty="0">
              <a:solidFill>
                <a:schemeClr val="tx1"/>
              </a:solidFill>
              <a:latin typeface="Lucida Handwriting" panose="03010101010101010101" pitchFamily="66" charset="0"/>
            </a:endParaRPr>
          </a:p>
          <a:p>
            <a:pPr marL="0" indent="0">
              <a:lnSpc>
                <a:spcPct val="90000"/>
              </a:lnSpc>
              <a:buNone/>
            </a:pPr>
            <a:r>
              <a:rPr lang="en-GB" sz="900" dirty="0">
                <a:solidFill>
                  <a:schemeClr val="tx1"/>
                </a:solidFill>
                <a:latin typeface="Lucida Handwriting" panose="03010101010101010101" pitchFamily="66" charset="0"/>
              </a:rPr>
              <a:t>Rule 2</a:t>
            </a:r>
          </a:p>
          <a:p>
            <a:pPr>
              <a:lnSpc>
                <a:spcPct val="90000"/>
              </a:lnSpc>
            </a:pPr>
            <a:r>
              <a:rPr lang="en-GB" sz="900" dirty="0">
                <a:solidFill>
                  <a:schemeClr val="tx1"/>
                </a:solidFill>
                <a:latin typeface="Lucida Handwriting" panose="03010101010101010101" pitchFamily="66" charset="0"/>
              </a:rPr>
              <a:t>Be safe and respect nature</a:t>
            </a:r>
          </a:p>
          <a:p>
            <a:pPr>
              <a:lnSpc>
                <a:spcPct val="90000"/>
              </a:lnSpc>
            </a:pPr>
            <a:endParaRPr lang="en-GB" sz="900" dirty="0">
              <a:solidFill>
                <a:schemeClr val="tx1"/>
              </a:solidFill>
              <a:latin typeface="Lucida Handwriting" panose="03010101010101010101" pitchFamily="66" charset="0"/>
            </a:endParaRPr>
          </a:p>
          <a:p>
            <a:pPr marL="0" indent="0">
              <a:lnSpc>
                <a:spcPct val="90000"/>
              </a:lnSpc>
              <a:buNone/>
            </a:pPr>
            <a:r>
              <a:rPr lang="en-GB" sz="900" dirty="0">
                <a:solidFill>
                  <a:schemeClr val="tx1"/>
                </a:solidFill>
                <a:latin typeface="Lucida Handwriting" panose="03010101010101010101" pitchFamily="66" charset="0"/>
              </a:rPr>
              <a:t>Rule 3</a:t>
            </a:r>
          </a:p>
          <a:p>
            <a:pPr>
              <a:lnSpc>
                <a:spcPct val="90000"/>
              </a:lnSpc>
            </a:pPr>
            <a:r>
              <a:rPr lang="en-GB" sz="900" dirty="0">
                <a:solidFill>
                  <a:schemeClr val="tx1"/>
                </a:solidFill>
                <a:latin typeface="Lucida Handwriting" panose="03010101010101010101" pitchFamily="66" charset="0"/>
              </a:rPr>
              <a:t>Have fun and learn</a:t>
            </a:r>
          </a:p>
          <a:p>
            <a:pPr marL="0" indent="0">
              <a:lnSpc>
                <a:spcPct val="90000"/>
              </a:lnSpc>
              <a:buNone/>
            </a:pPr>
            <a:endParaRPr lang="en-GB" sz="900" dirty="0">
              <a:solidFill>
                <a:schemeClr val="tx1"/>
              </a:solidFill>
              <a:latin typeface="Lucida Handwriting" panose="03010101010101010101" pitchFamily="66" charset="0"/>
            </a:endParaRPr>
          </a:p>
          <a:p>
            <a:pPr marL="0" indent="0">
              <a:lnSpc>
                <a:spcPct val="90000"/>
              </a:lnSpc>
              <a:buNone/>
            </a:pPr>
            <a:endParaRPr lang="en-GB" sz="900" dirty="0">
              <a:solidFill>
                <a:schemeClr val="tx1"/>
              </a:solidFill>
              <a:latin typeface="Lucida Handwriting" panose="03010101010101010101" pitchFamily="66" charset="0"/>
            </a:endParaRPr>
          </a:p>
          <a:p>
            <a:pPr marL="0" indent="0">
              <a:lnSpc>
                <a:spcPct val="90000"/>
              </a:lnSpc>
              <a:buNone/>
            </a:pPr>
            <a:r>
              <a:rPr lang="en-GB" sz="900" dirty="0">
                <a:solidFill>
                  <a:schemeClr val="tx1"/>
                </a:solidFill>
                <a:latin typeface="Lucida Handwriting" panose="03010101010101010101" pitchFamily="66" charset="0"/>
              </a:rPr>
              <a:t>We then put our boundary flags around the area. </a:t>
            </a:r>
          </a:p>
          <a:p>
            <a:pPr>
              <a:lnSpc>
                <a:spcPct val="90000"/>
              </a:lnSpc>
            </a:pPr>
            <a:endParaRPr lang="en-GB" sz="900" dirty="0">
              <a:solidFill>
                <a:schemeClr val="tx1"/>
              </a:solidFill>
            </a:endParaRPr>
          </a:p>
        </p:txBody>
      </p:sp>
      <p:sp>
        <p:nvSpPr>
          <p:cNvPr id="24" name="Rectangle 23">
            <a:extLst>
              <a:ext uri="{FF2B5EF4-FFF2-40B4-BE49-F238E27FC236}">
                <a16:creationId xmlns:a16="http://schemas.microsoft.com/office/drawing/2014/main" id="{A366CF42-BE5D-43BD-947A-BF2204D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1548" y="682435"/>
            <a:ext cx="1812843" cy="170386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hild holding a picture&#10;&#10;Description automatically generated">
            <a:extLst>
              <a:ext uri="{FF2B5EF4-FFF2-40B4-BE49-F238E27FC236}">
                <a16:creationId xmlns:a16="http://schemas.microsoft.com/office/drawing/2014/main" id="{A50872EA-A82C-841A-76E6-21FF810CE105}"/>
              </a:ext>
            </a:extLst>
          </p:cNvPr>
          <p:cNvPicPr>
            <a:picLocks noChangeAspect="1"/>
          </p:cNvPicPr>
          <p:nvPr/>
        </p:nvPicPr>
        <p:blipFill rotWithShape="1">
          <a:blip r:embed="rId2">
            <a:extLst>
              <a:ext uri="{28A0092B-C50C-407E-A947-70E740481C1C}">
                <a14:useLocalDpi xmlns:a14="http://schemas.microsoft.com/office/drawing/2010/main" val="0"/>
              </a:ext>
            </a:extLst>
          </a:blip>
          <a:srcRect l="1979" r="28016" b="-7"/>
          <a:stretch/>
        </p:blipFill>
        <p:spPr>
          <a:xfrm>
            <a:off x="6169873" y="711405"/>
            <a:ext cx="1536192" cy="1645920"/>
          </a:xfrm>
          <a:prstGeom prst="rect">
            <a:avLst/>
          </a:prstGeom>
        </p:spPr>
      </p:pic>
      <p:sp>
        <p:nvSpPr>
          <p:cNvPr id="26" name="Rectangle 25">
            <a:extLst>
              <a:ext uri="{FF2B5EF4-FFF2-40B4-BE49-F238E27FC236}">
                <a16:creationId xmlns:a16="http://schemas.microsoft.com/office/drawing/2014/main" id="{DE6C2669-B60E-450D-88AD-B5367A1A4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05431" y="682435"/>
            <a:ext cx="1812843" cy="170386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hild holding a sign next to a tree&#10;&#10;Description automatically generated">
            <a:extLst>
              <a:ext uri="{FF2B5EF4-FFF2-40B4-BE49-F238E27FC236}">
                <a16:creationId xmlns:a16="http://schemas.microsoft.com/office/drawing/2014/main" id="{F25FB4BD-7C8C-987C-98E4-23AFB503B56C}"/>
              </a:ext>
            </a:extLst>
          </p:cNvPr>
          <p:cNvPicPr>
            <a:picLocks noChangeAspect="1"/>
          </p:cNvPicPr>
          <p:nvPr/>
        </p:nvPicPr>
        <p:blipFill rotWithShape="1">
          <a:blip r:embed="rId3">
            <a:extLst>
              <a:ext uri="{28A0092B-C50C-407E-A947-70E740481C1C}">
                <a14:useLocalDpi xmlns:a14="http://schemas.microsoft.com/office/drawing/2010/main" val="0"/>
              </a:ext>
            </a:extLst>
          </a:blip>
          <a:srcRect l="13625" r="16369" b="-7"/>
          <a:stretch/>
        </p:blipFill>
        <p:spPr>
          <a:xfrm>
            <a:off x="8043756" y="711405"/>
            <a:ext cx="1536192" cy="1645920"/>
          </a:xfrm>
          <a:prstGeom prst="rect">
            <a:avLst/>
          </a:prstGeom>
        </p:spPr>
      </p:pic>
      <p:sp>
        <p:nvSpPr>
          <p:cNvPr id="28" name="Rectangle 27">
            <a:extLst>
              <a:ext uri="{FF2B5EF4-FFF2-40B4-BE49-F238E27FC236}">
                <a16:creationId xmlns:a16="http://schemas.microsoft.com/office/drawing/2014/main" id="{825F8889-8D07-486A-BFFD-115AEAF35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779313" y="682435"/>
            <a:ext cx="1812843" cy="170386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hild holding a sign&#10;&#10;Description automatically generated">
            <a:extLst>
              <a:ext uri="{FF2B5EF4-FFF2-40B4-BE49-F238E27FC236}">
                <a16:creationId xmlns:a16="http://schemas.microsoft.com/office/drawing/2014/main" id="{762BB763-CD20-C71A-5082-2710133596B9}"/>
              </a:ext>
            </a:extLst>
          </p:cNvPr>
          <p:cNvPicPr>
            <a:picLocks noChangeAspect="1"/>
          </p:cNvPicPr>
          <p:nvPr/>
        </p:nvPicPr>
        <p:blipFill rotWithShape="1">
          <a:blip r:embed="rId4">
            <a:extLst>
              <a:ext uri="{28A0092B-C50C-407E-A947-70E740481C1C}">
                <a14:useLocalDpi xmlns:a14="http://schemas.microsoft.com/office/drawing/2010/main" val="0"/>
              </a:ext>
            </a:extLst>
          </a:blip>
          <a:srcRect l="7439" r="22556" b="-7"/>
          <a:stretch/>
        </p:blipFill>
        <p:spPr>
          <a:xfrm>
            <a:off x="9917638" y="711405"/>
            <a:ext cx="1536192" cy="1645920"/>
          </a:xfrm>
          <a:prstGeom prst="rect">
            <a:avLst/>
          </a:prstGeom>
        </p:spPr>
      </p:pic>
      <p:sp>
        <p:nvSpPr>
          <p:cNvPr id="30" name="Rectangle 29">
            <a:extLst>
              <a:ext uri="{FF2B5EF4-FFF2-40B4-BE49-F238E27FC236}">
                <a16:creationId xmlns:a16="http://schemas.microsoft.com/office/drawing/2014/main" id="{0DD56ECF-FB8E-4D8B-9371-FCC9F9E58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221599" y="1450135"/>
            <a:ext cx="3180507" cy="545162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hildren sitting in a circle&#10;&#10;Description automatically generated">
            <a:extLst>
              <a:ext uri="{FF2B5EF4-FFF2-40B4-BE49-F238E27FC236}">
                <a16:creationId xmlns:a16="http://schemas.microsoft.com/office/drawing/2014/main" id="{0818EEF1-6277-CD56-9035-5EB276378E58}"/>
              </a:ext>
            </a:extLst>
          </p:cNvPr>
          <p:cNvPicPr>
            <a:picLocks noChangeAspect="1"/>
          </p:cNvPicPr>
          <p:nvPr/>
        </p:nvPicPr>
        <p:blipFill rotWithShape="1">
          <a:blip r:embed="rId5">
            <a:extLst>
              <a:ext uri="{28A0092B-C50C-407E-A947-70E740481C1C}">
                <a14:useLocalDpi xmlns:a14="http://schemas.microsoft.com/office/drawing/2010/main" val="0"/>
              </a:ext>
            </a:extLst>
          </a:blip>
          <a:srcRect t="12539" r="-1" b="11336"/>
          <a:stretch/>
        </p:blipFill>
        <p:spPr>
          <a:xfrm>
            <a:off x="6169236" y="2667188"/>
            <a:ext cx="5285232" cy="3017520"/>
          </a:xfrm>
          <a:prstGeom prst="rect">
            <a:avLst/>
          </a:prstGeom>
        </p:spPr>
      </p:pic>
    </p:spTree>
    <p:extLst>
      <p:ext uri="{BB962C8B-B14F-4D97-AF65-F5344CB8AC3E}">
        <p14:creationId xmlns:p14="http://schemas.microsoft.com/office/powerpoint/2010/main" val="2133173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5264A84D-7F7E-42E5-B9DD-34AA0B7E9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4898D3-C95B-98FA-F8A9-B30ED5A2BE82}"/>
              </a:ext>
            </a:extLst>
          </p:cNvPr>
          <p:cNvSpPr>
            <a:spLocks noGrp="1"/>
          </p:cNvSpPr>
          <p:nvPr>
            <p:ph type="title"/>
          </p:nvPr>
        </p:nvSpPr>
        <p:spPr>
          <a:xfrm>
            <a:off x="649224" y="645106"/>
            <a:ext cx="3650279" cy="1259894"/>
          </a:xfrm>
        </p:spPr>
        <p:txBody>
          <a:bodyPr>
            <a:normAutofit/>
          </a:bodyPr>
          <a:lstStyle/>
          <a:p>
            <a:r>
              <a:rPr lang="en-GB" dirty="0"/>
              <a:t>Nature Pictures</a:t>
            </a:r>
          </a:p>
        </p:txBody>
      </p:sp>
      <p:sp>
        <p:nvSpPr>
          <p:cNvPr id="50" name="Rectangle 49">
            <a:extLst>
              <a:ext uri="{FF2B5EF4-FFF2-40B4-BE49-F238E27FC236}">
                <a16:creationId xmlns:a16="http://schemas.microsoft.com/office/drawing/2014/main" id="{11AB0EB9-1A40-4EA1-B129-709AA2CD9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1D0F994-47A5-766B-99F1-B0BF957E3428}"/>
              </a:ext>
            </a:extLst>
          </p:cNvPr>
          <p:cNvSpPr>
            <a:spLocks noGrp="1"/>
          </p:cNvSpPr>
          <p:nvPr>
            <p:ph idx="1"/>
          </p:nvPr>
        </p:nvSpPr>
        <p:spPr>
          <a:xfrm>
            <a:off x="649225" y="2133600"/>
            <a:ext cx="3650278" cy="3774537"/>
          </a:xfrm>
        </p:spPr>
        <p:txBody>
          <a:bodyPr>
            <a:normAutofit/>
          </a:bodyPr>
          <a:lstStyle/>
          <a:p>
            <a:r>
              <a:rPr lang="en-GB" sz="1400" dirty="0"/>
              <a:t>We’ve had several colouring competitions in class recently which we really enjoyed. For our Forest Schools lesson today, we are going to make our own nature pictures! </a:t>
            </a:r>
          </a:p>
          <a:p>
            <a:r>
              <a:rPr lang="en-GB" sz="1400" dirty="0"/>
              <a:t>We used sticky back plastic to fill the spaces in our frames. Mrs Fulton had the frames cut for us but we needed to measure the plastic to fit. We enjoyed sitting with our friends to colour our frames. </a:t>
            </a:r>
          </a:p>
        </p:txBody>
      </p:sp>
      <p:pic>
        <p:nvPicPr>
          <p:cNvPr id="34" name="Picture 33" descr="A group of girls smiling at the camera&#10;&#10;Description automatically generated">
            <a:extLst>
              <a:ext uri="{FF2B5EF4-FFF2-40B4-BE49-F238E27FC236}">
                <a16:creationId xmlns:a16="http://schemas.microsoft.com/office/drawing/2014/main" id="{97EE5074-C47F-3E50-6A3F-BCE8AD13A7F7}"/>
              </a:ext>
            </a:extLst>
          </p:cNvPr>
          <p:cNvPicPr>
            <a:picLocks noChangeAspect="1"/>
          </p:cNvPicPr>
          <p:nvPr/>
        </p:nvPicPr>
        <p:blipFill rotWithShape="1">
          <a:blip r:embed="rId2">
            <a:extLst>
              <a:ext uri="{28A0092B-C50C-407E-A947-70E740481C1C}">
                <a14:useLocalDpi xmlns:a14="http://schemas.microsoft.com/office/drawing/2010/main" val="0"/>
              </a:ext>
            </a:extLst>
          </a:blip>
          <a:srcRect l="21509" r="23414" b="-3"/>
          <a:stretch/>
        </p:blipFill>
        <p:spPr>
          <a:xfrm rot="5400000">
            <a:off x="5218417" y="100184"/>
            <a:ext cx="3012495" cy="4102336"/>
          </a:xfrm>
          <a:prstGeom prst="rect">
            <a:avLst/>
          </a:prstGeom>
        </p:spPr>
      </p:pic>
      <p:pic>
        <p:nvPicPr>
          <p:cNvPr id="37" name="Picture 36" descr="A person and child sitting at a table&#10;&#10;Description automatically generated">
            <a:extLst>
              <a:ext uri="{FF2B5EF4-FFF2-40B4-BE49-F238E27FC236}">
                <a16:creationId xmlns:a16="http://schemas.microsoft.com/office/drawing/2014/main" id="{F9A13066-C04C-D37F-E04E-636E2470F24D}"/>
              </a:ext>
            </a:extLst>
          </p:cNvPr>
          <p:cNvPicPr>
            <a:picLocks noChangeAspect="1"/>
          </p:cNvPicPr>
          <p:nvPr/>
        </p:nvPicPr>
        <p:blipFill rotWithShape="1">
          <a:blip r:embed="rId3">
            <a:extLst>
              <a:ext uri="{28A0092B-C50C-407E-A947-70E740481C1C}">
                <a14:useLocalDpi xmlns:a14="http://schemas.microsoft.com/office/drawing/2010/main" val="0"/>
              </a:ext>
            </a:extLst>
          </a:blip>
          <a:srcRect r="20000" b="1"/>
          <a:stretch/>
        </p:blipFill>
        <p:spPr>
          <a:xfrm rot="5400000">
            <a:off x="4606797" y="3839014"/>
            <a:ext cx="2134082" cy="2000678"/>
          </a:xfrm>
          <a:prstGeom prst="rect">
            <a:avLst/>
          </a:prstGeom>
        </p:spPr>
      </p:pic>
      <p:pic>
        <p:nvPicPr>
          <p:cNvPr id="43" name="Picture 42" descr="A child holding a picture frame&#10;&#10;Description automatically generated">
            <a:extLst>
              <a:ext uri="{FF2B5EF4-FFF2-40B4-BE49-F238E27FC236}">
                <a16:creationId xmlns:a16="http://schemas.microsoft.com/office/drawing/2014/main" id="{6E522B09-9F46-1DF5-97A8-0FB463A05CDA}"/>
              </a:ext>
            </a:extLst>
          </p:cNvPr>
          <p:cNvPicPr>
            <a:picLocks noChangeAspect="1"/>
          </p:cNvPicPr>
          <p:nvPr/>
        </p:nvPicPr>
        <p:blipFill rotWithShape="1">
          <a:blip r:embed="rId4">
            <a:extLst>
              <a:ext uri="{28A0092B-C50C-407E-A947-70E740481C1C}">
                <a14:useLocalDpi xmlns:a14="http://schemas.microsoft.com/office/drawing/2010/main" val="0"/>
              </a:ext>
            </a:extLst>
          </a:blip>
          <a:srcRect l="10374" r="9626" b="1"/>
          <a:stretch/>
        </p:blipFill>
        <p:spPr>
          <a:xfrm rot="5400000">
            <a:off x="6708453" y="3839014"/>
            <a:ext cx="2134082" cy="2000678"/>
          </a:xfrm>
          <a:prstGeom prst="rect">
            <a:avLst/>
          </a:prstGeom>
        </p:spPr>
      </p:pic>
      <p:pic>
        <p:nvPicPr>
          <p:cNvPr id="41" name="Picture 40" descr="A group of kids sitting at a desk&#10;&#10;Description automatically generated">
            <a:extLst>
              <a:ext uri="{FF2B5EF4-FFF2-40B4-BE49-F238E27FC236}">
                <a16:creationId xmlns:a16="http://schemas.microsoft.com/office/drawing/2014/main" id="{C0C3581E-9CAC-1B03-4267-05022EA65E66}"/>
              </a:ext>
            </a:extLst>
          </p:cNvPr>
          <p:cNvPicPr>
            <a:picLocks noChangeAspect="1"/>
          </p:cNvPicPr>
          <p:nvPr/>
        </p:nvPicPr>
        <p:blipFill rotWithShape="1">
          <a:blip r:embed="rId5">
            <a:extLst>
              <a:ext uri="{28A0092B-C50C-407E-A947-70E740481C1C}">
                <a14:useLocalDpi xmlns:a14="http://schemas.microsoft.com/office/drawing/2010/main" val="0"/>
              </a:ext>
            </a:extLst>
          </a:blip>
          <a:srcRect t="7166" b="26139"/>
          <a:stretch/>
        </p:blipFill>
        <p:spPr>
          <a:xfrm rot="5400000">
            <a:off x="7562354" y="1962594"/>
            <a:ext cx="5259998" cy="2631084"/>
          </a:xfrm>
          <a:prstGeom prst="rect">
            <a:avLst/>
          </a:prstGeom>
        </p:spPr>
      </p:pic>
      <p:sp>
        <p:nvSpPr>
          <p:cNvPr id="52" name="Freeform 11">
            <a:extLst>
              <a:ext uri="{FF2B5EF4-FFF2-40B4-BE49-F238E27FC236}">
                <a16:creationId xmlns:a16="http://schemas.microsoft.com/office/drawing/2014/main" id="{AF67D081-FD42-4C44-AA53-2FB802001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65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4898D3-C95B-98FA-F8A9-B30ED5A2BE82}"/>
              </a:ext>
            </a:extLst>
          </p:cNvPr>
          <p:cNvSpPr>
            <a:spLocks noGrp="1"/>
          </p:cNvSpPr>
          <p:nvPr>
            <p:ph type="title"/>
          </p:nvPr>
        </p:nvSpPr>
        <p:spPr>
          <a:xfrm>
            <a:off x="649224" y="645106"/>
            <a:ext cx="3650279" cy="1259894"/>
          </a:xfrm>
        </p:spPr>
        <p:txBody>
          <a:bodyPr>
            <a:normAutofit/>
          </a:bodyPr>
          <a:lstStyle/>
          <a:p>
            <a:r>
              <a:rPr lang="en-GB" dirty="0"/>
              <a:t>Nature Pictures</a:t>
            </a:r>
          </a:p>
        </p:txBody>
      </p:sp>
      <p:sp>
        <p:nvSpPr>
          <p:cNvPr id="38" name="Rectangle 37">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1D0F994-47A5-766B-99F1-B0BF957E3428}"/>
              </a:ext>
            </a:extLst>
          </p:cNvPr>
          <p:cNvSpPr>
            <a:spLocks noGrp="1"/>
          </p:cNvSpPr>
          <p:nvPr>
            <p:ph idx="1"/>
          </p:nvPr>
        </p:nvSpPr>
        <p:spPr>
          <a:xfrm>
            <a:off x="649225" y="2133600"/>
            <a:ext cx="3103791" cy="3759253"/>
          </a:xfrm>
        </p:spPr>
        <p:txBody>
          <a:bodyPr>
            <a:normAutofit/>
          </a:bodyPr>
          <a:lstStyle/>
          <a:p>
            <a:r>
              <a:rPr lang="en-GB" dirty="0"/>
              <a:t>We had so much fun finding things to make our own nature pictures! </a:t>
            </a:r>
          </a:p>
        </p:txBody>
      </p:sp>
      <p:sp>
        <p:nvSpPr>
          <p:cNvPr id="40"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holding a piece of paper&#10;&#10;Description automatically generated">
            <a:extLst>
              <a:ext uri="{FF2B5EF4-FFF2-40B4-BE49-F238E27FC236}">
                <a16:creationId xmlns:a16="http://schemas.microsoft.com/office/drawing/2014/main" id="{2091F5AF-9E2E-5AAA-9FA1-22C2B5FEF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85657" y="854904"/>
            <a:ext cx="2938662" cy="2203997"/>
          </a:xfrm>
          <a:prstGeom prst="rect">
            <a:avLst/>
          </a:prstGeom>
        </p:spPr>
      </p:pic>
      <p:pic>
        <p:nvPicPr>
          <p:cNvPr id="19" name="Picture 18" descr="A child looking at a piece of paper&#10;&#10;Description automatically generated">
            <a:extLst>
              <a:ext uri="{FF2B5EF4-FFF2-40B4-BE49-F238E27FC236}">
                <a16:creationId xmlns:a16="http://schemas.microsoft.com/office/drawing/2014/main" id="{A2130DEC-76C7-C993-3261-EB325D430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120123" y="3940175"/>
            <a:ext cx="2938663" cy="2203999"/>
          </a:xfrm>
          <a:prstGeom prst="rect">
            <a:avLst/>
          </a:prstGeom>
        </p:spPr>
      </p:pic>
      <p:pic>
        <p:nvPicPr>
          <p:cNvPr id="21" name="Picture 20" descr="Two girls sitting on the grass&#10;&#10;Description automatically generated">
            <a:extLst>
              <a:ext uri="{FF2B5EF4-FFF2-40B4-BE49-F238E27FC236}">
                <a16:creationId xmlns:a16="http://schemas.microsoft.com/office/drawing/2014/main" id="{2AAA83C0-464A-B281-9EDE-253DB2946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75477" y="854902"/>
            <a:ext cx="2938664" cy="2203999"/>
          </a:xfrm>
          <a:prstGeom prst="rect">
            <a:avLst/>
          </a:prstGeom>
        </p:spPr>
      </p:pic>
      <p:pic>
        <p:nvPicPr>
          <p:cNvPr id="23" name="Picture 22" descr="A group of kids painting on the ground&#10;&#10;Description automatically generated">
            <a:extLst>
              <a:ext uri="{FF2B5EF4-FFF2-40B4-BE49-F238E27FC236}">
                <a16:creationId xmlns:a16="http://schemas.microsoft.com/office/drawing/2014/main" id="{939851F5-3FAB-ECDB-1EB0-517B0A5E9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436423" y="3940175"/>
            <a:ext cx="2938663" cy="2203999"/>
          </a:xfrm>
          <a:prstGeom prst="rect">
            <a:avLst/>
          </a:prstGeom>
        </p:spPr>
      </p:pic>
      <p:pic>
        <p:nvPicPr>
          <p:cNvPr id="31" name="Picture 30" descr="A child looking at a picture on the ground&#10;&#10;Description automatically generated">
            <a:extLst>
              <a:ext uri="{FF2B5EF4-FFF2-40B4-BE49-F238E27FC236}">
                <a16:creationId xmlns:a16="http://schemas.microsoft.com/office/drawing/2014/main" id="{F5A8B169-AE9D-EF86-548C-5098E6581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755210" y="3940177"/>
            <a:ext cx="2938664" cy="2203998"/>
          </a:xfrm>
          <a:prstGeom prst="rect">
            <a:avLst/>
          </a:prstGeom>
        </p:spPr>
      </p:pic>
    </p:spTree>
    <p:extLst>
      <p:ext uri="{BB962C8B-B14F-4D97-AF65-F5344CB8AC3E}">
        <p14:creationId xmlns:p14="http://schemas.microsoft.com/office/powerpoint/2010/main" val="3147586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1" name="Group 5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4"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5"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6"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8"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9"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0"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1"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2"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3"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4"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5"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2" name="Group 6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8"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9"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0"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1"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2"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3"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4"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5"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6"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7"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8"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9"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3" name="Rectangle 8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4"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95" name="Rectangle 84">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6" name="Rectangle 86">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ectangle 88">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383B6B"/>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FB9B8F1-A5F7-DF6B-256F-1D5EE705C583}"/>
              </a:ext>
            </a:extLst>
          </p:cNvPr>
          <p:cNvSpPr>
            <a:spLocks noGrp="1"/>
          </p:cNvSpPr>
          <p:nvPr>
            <p:ph type="title"/>
          </p:nvPr>
        </p:nvSpPr>
        <p:spPr>
          <a:xfrm>
            <a:off x="540279" y="1795849"/>
            <a:ext cx="3778870" cy="3114818"/>
          </a:xfrm>
        </p:spPr>
        <p:txBody>
          <a:bodyPr vert="horz" lIns="91440" tIns="45720" rIns="91440" bIns="45720" rtlCol="0" anchor="b">
            <a:normAutofit/>
          </a:bodyPr>
          <a:lstStyle/>
          <a:p>
            <a:r>
              <a:rPr lang="en-US" sz="4000">
                <a:solidFill>
                  <a:srgbClr val="FEFFFF"/>
                </a:solidFill>
              </a:rPr>
              <a:t>Nature pictures</a:t>
            </a:r>
          </a:p>
        </p:txBody>
      </p:sp>
      <p:sp>
        <p:nvSpPr>
          <p:cNvPr id="3" name="Content Placeholder 2">
            <a:extLst>
              <a:ext uri="{FF2B5EF4-FFF2-40B4-BE49-F238E27FC236}">
                <a16:creationId xmlns:a16="http://schemas.microsoft.com/office/drawing/2014/main" id="{9D509BBB-8015-E267-1905-C09628693F6A}"/>
              </a:ext>
            </a:extLst>
          </p:cNvPr>
          <p:cNvSpPr>
            <a:spLocks noGrp="1"/>
          </p:cNvSpPr>
          <p:nvPr>
            <p:ph idx="1"/>
          </p:nvPr>
        </p:nvSpPr>
        <p:spPr>
          <a:xfrm>
            <a:off x="540279" y="5189400"/>
            <a:ext cx="3778870" cy="830400"/>
          </a:xfrm>
        </p:spPr>
        <p:txBody>
          <a:bodyPr vert="horz" lIns="91440" tIns="45720" rIns="91440" bIns="45720" rtlCol="0" anchor="t">
            <a:normAutofit/>
          </a:bodyPr>
          <a:lstStyle/>
          <a:p>
            <a:pPr marL="0" indent="0">
              <a:buNone/>
            </a:pPr>
            <a:r>
              <a:rPr lang="en-US" sz="1600">
                <a:solidFill>
                  <a:srgbClr val="FEFFFF"/>
                </a:solidFill>
              </a:rPr>
              <a:t>Look at these wonderful pictures we created! </a:t>
            </a:r>
          </a:p>
        </p:txBody>
      </p:sp>
      <p:pic>
        <p:nvPicPr>
          <p:cNvPr id="5" name="Picture 4" descr="A collage of children holding a picture&#10;&#10;Description automatically generated">
            <a:extLst>
              <a:ext uri="{FF2B5EF4-FFF2-40B4-BE49-F238E27FC236}">
                <a16:creationId xmlns:a16="http://schemas.microsoft.com/office/drawing/2014/main" id="{3F4F75FA-11A2-5EE1-EFE5-C6533E38E495}"/>
              </a:ext>
            </a:extLst>
          </p:cNvPr>
          <p:cNvPicPr>
            <a:picLocks noChangeAspect="1"/>
          </p:cNvPicPr>
          <p:nvPr/>
        </p:nvPicPr>
        <p:blipFill rotWithShape="1">
          <a:blip r:embed="rId2">
            <a:extLst>
              <a:ext uri="{28A0092B-C50C-407E-A947-70E740481C1C}">
                <a14:useLocalDpi xmlns:a14="http://schemas.microsoft.com/office/drawing/2010/main" val="0"/>
              </a:ext>
            </a:extLst>
          </a:blip>
          <a:srcRect t="1667" r="2" b="7528"/>
          <a:stretch/>
        </p:blipFill>
        <p:spPr>
          <a:xfrm>
            <a:off x="4663586" y="-55649"/>
            <a:ext cx="7552267" cy="6857990"/>
          </a:xfrm>
          <a:prstGeom prst="rect">
            <a:avLst/>
          </a:prstGeom>
        </p:spPr>
      </p:pic>
    </p:spTree>
    <p:extLst>
      <p:ext uri="{BB962C8B-B14F-4D97-AF65-F5344CB8AC3E}">
        <p14:creationId xmlns:p14="http://schemas.microsoft.com/office/powerpoint/2010/main" val="3358778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1" name="Rectangle 57">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A child holding a painting&#10;&#10;Description automatically generated">
            <a:extLst>
              <a:ext uri="{FF2B5EF4-FFF2-40B4-BE49-F238E27FC236}">
                <a16:creationId xmlns:a16="http://schemas.microsoft.com/office/drawing/2014/main" id="{E9374EB5-3A0E-DEBF-FC4C-24FDC61F3700}"/>
              </a:ext>
            </a:extLst>
          </p:cNvPr>
          <p:cNvPicPr>
            <a:picLocks noChangeAspect="1"/>
          </p:cNvPicPr>
          <p:nvPr/>
        </p:nvPicPr>
        <p:blipFill rotWithShape="1">
          <a:blip r:embed="rId2">
            <a:extLst>
              <a:ext uri="{28A0092B-C50C-407E-A947-70E740481C1C}">
                <a14:useLocalDpi xmlns:a14="http://schemas.microsoft.com/office/drawing/2010/main" val="0"/>
              </a:ext>
            </a:extLst>
          </a:blip>
          <a:srcRect t="16397" b="6566"/>
          <a:stretch/>
        </p:blipFill>
        <p:spPr>
          <a:xfrm rot="5400000">
            <a:off x="6781798" y="1447799"/>
            <a:ext cx="6858000" cy="3962401"/>
          </a:xfrm>
          <a:prstGeom prst="rect">
            <a:avLst/>
          </a:prstGeom>
        </p:spPr>
      </p:pic>
      <p:sp>
        <p:nvSpPr>
          <p:cNvPr id="62"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C56A270-2C4B-E486-8F7B-C70E26674C92}"/>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a:solidFill>
                  <a:srgbClr val="FEFFFF"/>
                </a:solidFill>
              </a:rPr>
              <a:t>Leave no trace</a:t>
            </a:r>
          </a:p>
        </p:txBody>
      </p:sp>
      <p:sp>
        <p:nvSpPr>
          <p:cNvPr id="6" name="TextBox 5">
            <a:extLst>
              <a:ext uri="{FF2B5EF4-FFF2-40B4-BE49-F238E27FC236}">
                <a16:creationId xmlns:a16="http://schemas.microsoft.com/office/drawing/2014/main" id="{287A3802-680A-E3BC-4AF0-9E0D0C8AB0AF}"/>
              </a:ext>
            </a:extLst>
          </p:cNvPr>
          <p:cNvSpPr txBox="1"/>
          <p:nvPr/>
        </p:nvSpPr>
        <p:spPr>
          <a:xfrm>
            <a:off x="541866" y="2032000"/>
            <a:ext cx="7145867" cy="3879222"/>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a:solidFill>
                  <a:srgbClr val="FEFFFF"/>
                </a:solidFill>
              </a:rPr>
              <a:t>We needed to make sure we tidied up after our lesson. We didn’t leave too much mess today so we only needed to tidy up our boundary lines. </a:t>
            </a:r>
          </a:p>
          <a:p>
            <a:pPr>
              <a:spcBef>
                <a:spcPts val="1000"/>
              </a:spcBef>
              <a:buClr>
                <a:schemeClr val="accent1"/>
              </a:buClr>
              <a:buFont typeface="Wingdings 3" charset="2"/>
              <a:buChar char=""/>
            </a:pPr>
            <a:endParaRPr lang="en-US">
              <a:solidFill>
                <a:srgbClr val="FEFFFF"/>
              </a:solidFill>
            </a:endParaRPr>
          </a:p>
        </p:txBody>
      </p:sp>
    </p:spTree>
    <p:extLst>
      <p:ext uri="{BB962C8B-B14F-4D97-AF65-F5344CB8AC3E}">
        <p14:creationId xmlns:p14="http://schemas.microsoft.com/office/powerpoint/2010/main" val="407496406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93B70F-C9AB-7117-87FF-B1403B017D96}"/>
              </a:ext>
            </a:extLst>
          </p:cNvPr>
          <p:cNvSpPr>
            <a:spLocks noGrp="1"/>
          </p:cNvSpPr>
          <p:nvPr>
            <p:ph type="title"/>
          </p:nvPr>
        </p:nvSpPr>
        <p:spPr>
          <a:xfrm>
            <a:off x="4394623" y="394409"/>
            <a:ext cx="2983837" cy="788092"/>
          </a:xfrm>
        </p:spPr>
        <p:txBody>
          <a:bodyPr>
            <a:normAutofit/>
          </a:bodyPr>
          <a:lstStyle/>
          <a:p>
            <a:r>
              <a:rPr lang="en-GB" dirty="0"/>
              <a:t>Evaluation</a:t>
            </a:r>
          </a:p>
        </p:txBody>
      </p:sp>
      <p:sp>
        <p:nvSpPr>
          <p:cNvPr id="12" name="Rectangle 15">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TextBox 2">
            <a:extLst>
              <a:ext uri="{FF2B5EF4-FFF2-40B4-BE49-F238E27FC236}">
                <a16:creationId xmlns:a16="http://schemas.microsoft.com/office/drawing/2014/main" id="{B1BBEC0A-D514-7E39-BBEB-CA3EA07F1588}"/>
              </a:ext>
            </a:extLst>
          </p:cNvPr>
          <p:cNvSpPr txBox="1"/>
          <p:nvPr/>
        </p:nvSpPr>
        <p:spPr>
          <a:xfrm>
            <a:off x="1319160" y="1695394"/>
            <a:ext cx="4230850" cy="369332"/>
          </a:xfrm>
          <a:prstGeom prst="rect">
            <a:avLst/>
          </a:prstGeom>
          <a:noFill/>
        </p:spPr>
        <p:txBody>
          <a:bodyPr wrap="square" rtlCol="0">
            <a:spAutoFit/>
          </a:bodyPr>
          <a:lstStyle/>
          <a:p>
            <a:r>
              <a:rPr lang="en-GB" dirty="0"/>
              <a:t>We had lots of happy faces today. </a:t>
            </a:r>
          </a:p>
        </p:txBody>
      </p:sp>
      <p:sp>
        <p:nvSpPr>
          <p:cNvPr id="4" name="TextBox 3">
            <a:extLst>
              <a:ext uri="{FF2B5EF4-FFF2-40B4-BE49-F238E27FC236}">
                <a16:creationId xmlns:a16="http://schemas.microsoft.com/office/drawing/2014/main" id="{E02E5DE5-6719-5B68-2D6D-B6D6EA549D54}"/>
              </a:ext>
            </a:extLst>
          </p:cNvPr>
          <p:cNvSpPr txBox="1"/>
          <p:nvPr/>
        </p:nvSpPr>
        <p:spPr>
          <a:xfrm>
            <a:off x="3895789" y="5183176"/>
            <a:ext cx="4900733" cy="1200329"/>
          </a:xfrm>
          <a:prstGeom prst="rect">
            <a:avLst/>
          </a:prstGeom>
          <a:noFill/>
        </p:spPr>
        <p:txBody>
          <a:bodyPr wrap="square" rtlCol="0">
            <a:spAutoFit/>
          </a:bodyPr>
          <a:lstStyle/>
          <a:p>
            <a:r>
              <a:rPr lang="en-GB" dirty="0"/>
              <a:t>We had some sad faces today as our ‘sticky wouldn’t stick’. We had some other sad faces because our friends didn’t help us. </a:t>
            </a:r>
          </a:p>
        </p:txBody>
      </p:sp>
      <p:pic>
        <p:nvPicPr>
          <p:cNvPr id="8" name="Picture 7" descr="A group of children posing for a photo&#10;&#10;Description automatically generated">
            <a:extLst>
              <a:ext uri="{FF2B5EF4-FFF2-40B4-BE49-F238E27FC236}">
                <a16:creationId xmlns:a16="http://schemas.microsoft.com/office/drawing/2014/main" id="{DE46C28A-5E00-A62D-2A0C-E0B352A3BAAA}"/>
              </a:ext>
            </a:extLst>
          </p:cNvPr>
          <p:cNvPicPr>
            <a:picLocks noChangeAspect="1"/>
          </p:cNvPicPr>
          <p:nvPr/>
        </p:nvPicPr>
        <p:blipFill rotWithShape="1">
          <a:blip r:embed="rId2">
            <a:extLst>
              <a:ext uri="{28A0092B-C50C-407E-A947-70E740481C1C}">
                <a14:useLocalDpi xmlns:a14="http://schemas.microsoft.com/office/drawing/2010/main" val="0"/>
              </a:ext>
            </a:extLst>
          </a:blip>
          <a:srcRect l="8465" t="25888" r="20157" b="6812"/>
          <a:stretch/>
        </p:blipFill>
        <p:spPr>
          <a:xfrm>
            <a:off x="6096000" y="1298806"/>
            <a:ext cx="4682277" cy="3138021"/>
          </a:xfrm>
          <a:prstGeom prst="rect">
            <a:avLst/>
          </a:prstGeom>
        </p:spPr>
      </p:pic>
      <p:pic>
        <p:nvPicPr>
          <p:cNvPr id="15" name="Picture 14" descr="A group of kids standing outside&#10;&#10;Description automatically generated">
            <a:extLst>
              <a:ext uri="{FF2B5EF4-FFF2-40B4-BE49-F238E27FC236}">
                <a16:creationId xmlns:a16="http://schemas.microsoft.com/office/drawing/2014/main" id="{B7421815-8A8C-8D29-F49F-A108D0807137}"/>
              </a:ext>
            </a:extLst>
          </p:cNvPr>
          <p:cNvPicPr>
            <a:picLocks noChangeAspect="1"/>
          </p:cNvPicPr>
          <p:nvPr/>
        </p:nvPicPr>
        <p:blipFill rotWithShape="1">
          <a:blip r:embed="rId3">
            <a:extLst>
              <a:ext uri="{28A0092B-C50C-407E-A947-70E740481C1C}">
                <a14:useLocalDpi xmlns:a14="http://schemas.microsoft.com/office/drawing/2010/main" val="0"/>
              </a:ext>
            </a:extLst>
          </a:blip>
          <a:srcRect l="10803" t="10901" r="19164" b="3801"/>
          <a:stretch/>
        </p:blipFill>
        <p:spPr>
          <a:xfrm>
            <a:off x="1431235" y="4688532"/>
            <a:ext cx="2027582" cy="1852134"/>
          </a:xfrm>
          <a:prstGeom prst="rect">
            <a:avLst/>
          </a:prstGeom>
        </p:spPr>
      </p:pic>
      <p:pic>
        <p:nvPicPr>
          <p:cNvPr id="21" name="Picture 20" descr="A group of girls holding up pictures&#10;&#10;Description automatically generated">
            <a:extLst>
              <a:ext uri="{FF2B5EF4-FFF2-40B4-BE49-F238E27FC236}">
                <a16:creationId xmlns:a16="http://schemas.microsoft.com/office/drawing/2014/main" id="{790FF098-B4BF-0CDF-B42E-62ECEB38DDB7}"/>
              </a:ext>
            </a:extLst>
          </p:cNvPr>
          <p:cNvPicPr>
            <a:picLocks noChangeAspect="1"/>
          </p:cNvPicPr>
          <p:nvPr/>
        </p:nvPicPr>
        <p:blipFill rotWithShape="1">
          <a:blip r:embed="rId4">
            <a:extLst>
              <a:ext uri="{28A0092B-C50C-407E-A947-70E740481C1C}">
                <a14:useLocalDpi xmlns:a14="http://schemas.microsoft.com/office/drawing/2010/main" val="0"/>
              </a:ext>
            </a:extLst>
          </a:blip>
          <a:srcRect l="14009" t="43476" r="14114" b="13190"/>
          <a:stretch/>
        </p:blipFill>
        <p:spPr>
          <a:xfrm>
            <a:off x="1431235" y="2683204"/>
            <a:ext cx="3878208" cy="1753623"/>
          </a:xfrm>
          <a:prstGeom prst="rect">
            <a:avLst/>
          </a:prstGeom>
        </p:spPr>
      </p:pic>
    </p:spTree>
    <p:extLst>
      <p:ext uri="{BB962C8B-B14F-4D97-AF65-F5344CB8AC3E}">
        <p14:creationId xmlns:p14="http://schemas.microsoft.com/office/powerpoint/2010/main" val="336459477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4075</TotalTime>
  <Words>238</Words>
  <Application>Microsoft Office PowerPoint</Application>
  <PresentationFormat>Widescreen</PresentationFormat>
  <Paragraphs>30</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Century Gothic</vt:lpstr>
      <vt:lpstr>Lucida Handwriting</vt:lpstr>
      <vt:lpstr>Wingdings 3</vt:lpstr>
      <vt:lpstr>Wisp</vt:lpstr>
      <vt:lpstr>Forest Schools Diary</vt:lpstr>
      <vt:lpstr>Health and Safety</vt:lpstr>
      <vt:lpstr>Nature Pictures</vt:lpstr>
      <vt:lpstr>Nature Pictures</vt:lpstr>
      <vt:lpstr>Nature pictures</vt:lpstr>
      <vt:lpstr>Leave no trace</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Schools Diary</dc:title>
  <dc:creator>A Fulton</dc:creator>
  <cp:lastModifiedBy>A Fulton</cp:lastModifiedBy>
  <cp:revision>5</cp:revision>
  <dcterms:created xsi:type="dcterms:W3CDTF">2024-06-05T12:29:34Z</dcterms:created>
  <dcterms:modified xsi:type="dcterms:W3CDTF">2024-06-13T14:17:37Z</dcterms:modified>
</cp:coreProperties>
</file>