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6" r:id="rId9"/>
    <p:sldId id="267" r:id="rId10"/>
    <p:sldId id="265" r:id="rId11"/>
    <p:sldId id="261" r:id="rId12"/>
    <p:sldId id="262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44437-B061-4402-86F9-7A1D9906601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356B7-B35A-4DD2-B11C-07234B461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739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72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5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5/13/2024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5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9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924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3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4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6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45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0" r:id="rId6"/>
    <p:sldLayoutId id="2147483776" r:id="rId7"/>
    <p:sldLayoutId id="2147483777" r:id="rId8"/>
    <p:sldLayoutId id="2147483778" r:id="rId9"/>
    <p:sldLayoutId id="2147483779" r:id="rId10"/>
    <p:sldLayoutId id="214748378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C6790-17E3-8566-06F8-40E7182A2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8507" y="3901274"/>
            <a:ext cx="5624118" cy="164226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400" dirty="0">
                <a:latin typeface="Congenial SemiBold" panose="02000503040000020004" pitchFamily="2" charset="0"/>
              </a:rPr>
              <a:t>Glenbrook Nursery School</a:t>
            </a:r>
            <a:endParaRPr lang="en-GB" sz="4400" dirty="0">
              <a:latin typeface="Congenial SemiBold" panose="0200050304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78F4B-076C-85BE-8CA9-2F018A3C6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9844" y="5543543"/>
            <a:ext cx="5617794" cy="1150937"/>
          </a:xfrm>
        </p:spPr>
        <p:txBody>
          <a:bodyPr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latin typeface="Congenial SemiBold" panose="02000503040000020004" pitchFamily="2" charset="0"/>
              </a:rPr>
              <a:t>Forest School Diary 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latin typeface="Congenial SemiBold" panose="02000503040000020004" pitchFamily="2" charset="0"/>
              </a:rPr>
              <a:t>Class 2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latin typeface="Congenial SemiBold" panose="02000503040000020004" pitchFamily="2" charset="0"/>
              </a:rPr>
              <a:t>25/4/24 Mud Painting </a:t>
            </a:r>
          </a:p>
          <a:p>
            <a:pPr algn="ctr">
              <a:lnSpc>
                <a:spcPct val="120000"/>
              </a:lnSpc>
            </a:pPr>
            <a:endParaRPr lang="en-US" sz="1600" dirty="0">
              <a:latin typeface="Congenial SemiBold" panose="02000503040000020004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latin typeface="Congenial SemiBold" panose="02000503040000020004" pitchFamily="2" charset="0"/>
              </a:rPr>
              <a:t> </a:t>
            </a:r>
          </a:p>
          <a:p>
            <a:pPr algn="ctr">
              <a:lnSpc>
                <a:spcPct val="120000"/>
              </a:lnSpc>
            </a:pPr>
            <a:endParaRPr lang="en-GB" sz="1600" dirty="0">
              <a:latin typeface="Congenial SemiBold" panose="02000503040000020004" pitchFamily="2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 descr="A green grass and leaves&#10;&#10;Description automatically generated">
            <a:extLst>
              <a:ext uri="{FF2B5EF4-FFF2-40B4-BE49-F238E27FC236}">
                <a16:creationId xmlns:a16="http://schemas.microsoft.com/office/drawing/2014/main" id="{03C0C40B-916B-BF66-B605-94112FD56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5" r="15390" b="-1"/>
          <a:stretch/>
        </p:blipFill>
        <p:spPr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A logo for a nursery school&#10;&#10;Description automatically generated">
            <a:extLst>
              <a:ext uri="{FF2B5EF4-FFF2-40B4-BE49-F238E27FC236}">
                <a16:creationId xmlns:a16="http://schemas.microsoft.com/office/drawing/2014/main" id="{BC210471-9122-0017-B71D-ED49364E2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18" y="57976"/>
            <a:ext cx="928654" cy="70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DE1FFD-0EEA-8D0E-6283-8189E5C4D2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226" y="83622"/>
            <a:ext cx="1511746" cy="664024"/>
          </a:xfrm>
          <a:prstGeom prst="rect">
            <a:avLst/>
          </a:prstGeom>
        </p:spPr>
      </p:pic>
      <p:pic>
        <p:nvPicPr>
          <p:cNvPr id="9" name="Picture 8" descr="A group of children sitting on a bench in front of a person&#10;&#10;Description automatically generated">
            <a:extLst>
              <a:ext uri="{FF2B5EF4-FFF2-40B4-BE49-F238E27FC236}">
                <a16:creationId xmlns:a16="http://schemas.microsoft.com/office/drawing/2014/main" id="{5F78BFC5-D380-9DAB-1097-D57881E5FC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35" y="882563"/>
            <a:ext cx="4261791" cy="31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2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0AF1F0-D51F-75D5-50C7-C2EEAAC2C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wo boys wearing raincoats standing in front of a tree&#10;&#10;Description automatically generated">
            <a:extLst>
              <a:ext uri="{FF2B5EF4-FFF2-40B4-BE49-F238E27FC236}">
                <a16:creationId xmlns:a16="http://schemas.microsoft.com/office/drawing/2014/main" id="{76CC52E0-7DC9-75EE-7F25-3C71F9E3B7F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50" y="643467"/>
            <a:ext cx="4178299" cy="5571066"/>
          </a:xfrm>
          <a:prstGeom prst="rect">
            <a:avLst/>
          </a:prstGeom>
        </p:spPr>
      </p:pic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B3CF07F0-2185-062C-25EF-4380A1FE9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836083"/>
            <a:ext cx="5291667" cy="518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829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91B27-F882-C3BC-537F-711EA114E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DA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5DF42400-5EF7-40C0-B1E3-689E2B94E0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-5680"/>
            <a:ext cx="2997814" cy="3408838"/>
          </a:xfrm>
          <a:custGeom>
            <a:avLst/>
            <a:gdLst>
              <a:gd name="connsiteX0" fmla="*/ 0 w 2979721"/>
              <a:gd name="connsiteY0" fmla="*/ 0 h 3387852"/>
              <a:gd name="connsiteX1" fmla="*/ 2979721 w 2979721"/>
              <a:gd name="connsiteY1" fmla="*/ 0 h 3387852"/>
              <a:gd name="connsiteX2" fmla="*/ 2979721 w 2979721"/>
              <a:gd name="connsiteY2" fmla="*/ 3387852 h 3387852"/>
              <a:gd name="connsiteX3" fmla="*/ 0 w 2979721"/>
              <a:gd name="connsiteY3" fmla="*/ 3387852 h 33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9721" h="3387852">
                <a:moveTo>
                  <a:pt x="0" y="0"/>
                </a:moveTo>
                <a:lnTo>
                  <a:pt x="2979721" y="0"/>
                </a:lnTo>
                <a:lnTo>
                  <a:pt x="2979721" y="3387852"/>
                </a:lnTo>
                <a:lnTo>
                  <a:pt x="0" y="338785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044749AB-7468-4176-8DA9-9B6A09CBE3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003" y="-16875"/>
            <a:ext cx="2999591" cy="3421604"/>
          </a:xfrm>
          <a:custGeom>
            <a:avLst/>
            <a:gdLst>
              <a:gd name="connsiteX0" fmla="*/ 0 w 2980095"/>
              <a:gd name="connsiteY0" fmla="*/ 0 h 3404729"/>
              <a:gd name="connsiteX1" fmla="*/ 2980095 w 2980095"/>
              <a:gd name="connsiteY1" fmla="*/ 0 h 3404729"/>
              <a:gd name="connsiteX2" fmla="*/ 2980095 w 2980095"/>
              <a:gd name="connsiteY2" fmla="*/ 3404729 h 3404729"/>
              <a:gd name="connsiteX3" fmla="*/ 0 w 2980095"/>
              <a:gd name="connsiteY3" fmla="*/ 3404729 h 340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0095" h="3404729">
                <a:moveTo>
                  <a:pt x="0" y="0"/>
                </a:moveTo>
                <a:lnTo>
                  <a:pt x="2980095" y="0"/>
                </a:lnTo>
                <a:lnTo>
                  <a:pt x="2980095" y="3404729"/>
                </a:lnTo>
                <a:lnTo>
                  <a:pt x="0" y="340472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146CD24A-3EFC-4E87-ABA0-E93C0778E6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3449163"/>
            <a:ext cx="6053328" cy="3408837"/>
          </a:xfrm>
          <a:custGeom>
            <a:avLst/>
            <a:gdLst>
              <a:gd name="connsiteX0" fmla="*/ 0 w 6053328"/>
              <a:gd name="connsiteY0" fmla="*/ 0 h 3387852"/>
              <a:gd name="connsiteX1" fmla="*/ 6053328 w 6053328"/>
              <a:gd name="connsiteY1" fmla="*/ 0 h 3387852"/>
              <a:gd name="connsiteX2" fmla="*/ 6053328 w 6053328"/>
              <a:gd name="connsiteY2" fmla="*/ 3387852 h 3387852"/>
              <a:gd name="connsiteX3" fmla="*/ 0 w 6053328"/>
              <a:gd name="connsiteY3" fmla="*/ 3387852 h 33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328" h="3387852">
                <a:moveTo>
                  <a:pt x="0" y="0"/>
                </a:moveTo>
                <a:lnTo>
                  <a:pt x="6053328" y="0"/>
                </a:lnTo>
                <a:lnTo>
                  <a:pt x="6053328" y="3387852"/>
                </a:lnTo>
                <a:lnTo>
                  <a:pt x="0" y="338785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6DE05DE9-0A50-4C84-9075-643D6DCB1D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-2"/>
            <a:ext cx="6094475" cy="6858000"/>
          </a:xfrm>
          <a:custGeom>
            <a:avLst/>
            <a:gdLst>
              <a:gd name="connsiteX0" fmla="*/ 0 w 6053328"/>
              <a:gd name="connsiteY0" fmla="*/ 0 h 6858000"/>
              <a:gd name="connsiteX1" fmla="*/ 6053328 w 6053328"/>
              <a:gd name="connsiteY1" fmla="*/ 0 h 6858000"/>
              <a:gd name="connsiteX2" fmla="*/ 6053328 w 6053328"/>
              <a:gd name="connsiteY2" fmla="*/ 6858000 h 6858000"/>
              <a:gd name="connsiteX3" fmla="*/ 0 w 60533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328" h="6858000">
                <a:moveTo>
                  <a:pt x="0" y="0"/>
                </a:moveTo>
                <a:lnTo>
                  <a:pt x="6053328" y="0"/>
                </a:lnTo>
                <a:lnTo>
                  <a:pt x="605332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2DE1C57-D84D-454A-97DA-37853D620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830169" y="1343770"/>
            <a:ext cx="4516505" cy="4213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1437A4E-9974-46F8-9CF5-F5274DC0D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05542" y="1566412"/>
            <a:ext cx="4140864" cy="38404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B0E7F16-5843-4E77-B45E-A64123E7EF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6650490" y="1105100"/>
            <a:ext cx="4908132" cy="468844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2CF43-A3C1-D731-A4B2-06E9D373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6059" y="1672609"/>
            <a:ext cx="3753960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latin typeface="Congenial SemiBold" panose="02000503040000020004" pitchFamily="2" charset="0"/>
              </a:rPr>
              <a:t>Did you enjoy 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E18E1-C84D-50F8-D1D6-D83767B48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3717" y="4047224"/>
            <a:ext cx="2929408" cy="1171446"/>
          </a:xfrm>
        </p:spPr>
        <p:txBody>
          <a:bodyPr vert="horz" lIns="109728" tIns="109728" rIns="109728" bIns="91440" rtlCol="0" anchor="t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latin typeface="Congenial SemiBold" panose="02000503040000020004" pitchFamily="2" charset="0"/>
              </a:rPr>
              <a:t>Most of the children said yes!  2 children said they didn’t because they were too tired. </a:t>
            </a:r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585DFE7F-8ACE-71E7-6267-B8949353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7391" y="4369894"/>
            <a:ext cx="2392620" cy="23447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children standing in mud&#10;&#10;Description automatically generated">
            <a:extLst>
              <a:ext uri="{FF2B5EF4-FFF2-40B4-BE49-F238E27FC236}">
                <a16:creationId xmlns:a16="http://schemas.microsoft.com/office/drawing/2014/main" id="{09721D93-04F7-0E03-3C8B-4484DA9A65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044663" cy="3783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67C92-0BF5-E880-31B5-420AFC63D0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73960"/>
            <a:ext cx="3978719" cy="298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33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199C88-6414-035D-2525-7A877961F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21C4495-06C7-4D38-A504-47181B437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5999" y="0"/>
            <a:ext cx="6096000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4DC750-3087-4E36-AD5D-5D8FCA91C7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641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8DA57-79F8-F818-D076-5DCE76A2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3"/>
            <a:ext cx="4914973" cy="1639888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ongenial SemiBold" panose="02000503040000020004" pitchFamily="2" charset="0"/>
              </a:rPr>
              <a:t>Leave No Trace</a:t>
            </a:r>
            <a:endParaRPr lang="en-GB">
              <a:latin typeface="Congenial SemiBold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303D9-DC55-D5DF-1259-CF77D7188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312988"/>
            <a:ext cx="4518277" cy="3651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have to tidy up afterwards to make it safe for wildlife.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gathered up all of our boundary signs again to finish our session.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14216FE-B0F1-4AE2-814B-B8459DC084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" name="Picture 8" descr="A child holding a sign&#10;&#10;Description automatically generated">
            <a:extLst>
              <a:ext uri="{FF2B5EF4-FFF2-40B4-BE49-F238E27FC236}">
                <a16:creationId xmlns:a16="http://schemas.microsoft.com/office/drawing/2014/main" id="{0052E4BA-A0AB-64AF-E6F6-180BFA9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628"/>
          <a:stretch/>
        </p:blipFill>
        <p:spPr>
          <a:xfrm>
            <a:off x="6380400" y="4570"/>
            <a:ext cx="3058874" cy="3481803"/>
          </a:xfrm>
          <a:custGeom>
            <a:avLst/>
            <a:gdLst/>
            <a:ahLst/>
            <a:cxnLst/>
            <a:rect l="l" t="t" r="r" b="b"/>
            <a:pathLst>
              <a:path w="3058874" h="3470148">
                <a:moveTo>
                  <a:pt x="1619455" y="0"/>
                </a:moveTo>
                <a:lnTo>
                  <a:pt x="2712688" y="0"/>
                </a:lnTo>
                <a:lnTo>
                  <a:pt x="3058874" y="0"/>
                </a:lnTo>
                <a:lnTo>
                  <a:pt x="3058874" y="3470148"/>
                </a:lnTo>
                <a:lnTo>
                  <a:pt x="0" y="3470148"/>
                </a:lnTo>
                <a:lnTo>
                  <a:pt x="3126" y="3337395"/>
                </a:lnTo>
                <a:cubicBezTo>
                  <a:pt x="69921" y="1928213"/>
                  <a:pt x="634366" y="708413"/>
                  <a:pt x="1597331" y="14997"/>
                </a:cubicBezTo>
                <a:close/>
              </a:path>
            </a:pathLst>
          </a:custGeom>
        </p:spPr>
      </p:pic>
      <p:pic>
        <p:nvPicPr>
          <p:cNvPr id="7" name="Picture 6" descr="A group of children holding a sign&#10;&#10;Description automatically generated">
            <a:extLst>
              <a:ext uri="{FF2B5EF4-FFF2-40B4-BE49-F238E27FC236}">
                <a16:creationId xmlns:a16="http://schemas.microsoft.com/office/drawing/2014/main" id="{BE8E7CD0-E996-93D4-00F3-1820983258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701"/>
          <a:stretch/>
        </p:blipFill>
        <p:spPr>
          <a:xfrm>
            <a:off x="9480422" y="10"/>
            <a:ext cx="2711578" cy="3481793"/>
          </a:xfrm>
          <a:prstGeom prst="rect">
            <a:avLst/>
          </a:prstGeom>
        </p:spPr>
      </p:pic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BEA9D7F5-02CA-0DDB-1E80-A0CF392D5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4" r="2" b="25653"/>
          <a:stretch/>
        </p:blipFill>
        <p:spPr bwMode="auto">
          <a:xfrm>
            <a:off x="6382118" y="3532094"/>
            <a:ext cx="5809882" cy="3325906"/>
          </a:xfrm>
          <a:custGeom>
            <a:avLst/>
            <a:gdLst/>
            <a:ahLst/>
            <a:cxnLst/>
            <a:rect l="l" t="t" r="r" b="b"/>
            <a:pathLst>
              <a:path w="5809882" h="3310128">
                <a:moveTo>
                  <a:pt x="1630" y="0"/>
                </a:moveTo>
                <a:lnTo>
                  <a:pt x="3451988" y="0"/>
                </a:lnTo>
                <a:lnTo>
                  <a:pt x="4053347" y="0"/>
                </a:lnTo>
                <a:lnTo>
                  <a:pt x="4901771" y="0"/>
                </a:lnTo>
                <a:lnTo>
                  <a:pt x="5491317" y="0"/>
                </a:lnTo>
                <a:lnTo>
                  <a:pt x="5809882" y="0"/>
                </a:lnTo>
                <a:lnTo>
                  <a:pt x="5809882" y="3310128"/>
                </a:lnTo>
                <a:lnTo>
                  <a:pt x="5491317" y="3310128"/>
                </a:lnTo>
                <a:lnTo>
                  <a:pt x="4053347" y="3310128"/>
                </a:lnTo>
                <a:lnTo>
                  <a:pt x="3451988" y="3310128"/>
                </a:lnTo>
                <a:lnTo>
                  <a:pt x="3451988" y="3305556"/>
                </a:lnTo>
                <a:lnTo>
                  <a:pt x="2716256" y="3305556"/>
                </a:lnTo>
                <a:lnTo>
                  <a:pt x="2502754" y="3305556"/>
                </a:lnTo>
                <a:lnTo>
                  <a:pt x="2390998" y="3228155"/>
                </a:lnTo>
                <a:cubicBezTo>
                  <a:pt x="2217180" y="3100664"/>
                  <a:pt x="2046553" y="2962953"/>
                  <a:pt x="1874350" y="2822370"/>
                </a:cubicBezTo>
                <a:cubicBezTo>
                  <a:pt x="928725" y="2050395"/>
                  <a:pt x="0" y="1416687"/>
                  <a:pt x="0" y="69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846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81ED5-2EC7-11CD-12DD-69D985261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81" y="442913"/>
            <a:ext cx="7134415" cy="1843087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dirty="0"/>
              <a:t>Our Rules</a:t>
            </a:r>
            <a:endParaRPr lang="en-US"/>
          </a:p>
        </p:txBody>
      </p:sp>
      <p:sp>
        <p:nvSpPr>
          <p:cNvPr id="1063" name="Freeform: Shape 1062">
            <a:extLst>
              <a:ext uri="{FF2B5EF4-FFF2-40B4-BE49-F238E27FC236}">
                <a16:creationId xmlns:a16="http://schemas.microsoft.com/office/drawing/2014/main" id="{338E15C2-FFE3-4AD9-B8E8-4B895DB2E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7256" y="0"/>
            <a:ext cx="3404592" cy="288096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4" name="Freeform: Shape 1063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1772" y="0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5" name="Freeform: Shape 1064">
            <a:extLst>
              <a:ext uri="{FF2B5EF4-FFF2-40B4-BE49-F238E27FC236}">
                <a16:creationId xmlns:a16="http://schemas.microsoft.com/office/drawing/2014/main" id="{CA287970-7F13-4D1F-AF7F-E0B649F25A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Transparent green tree clipart picture 6 - Cliparting.com">
            <a:extLst>
              <a:ext uri="{FF2B5EF4-FFF2-40B4-BE49-F238E27FC236}">
                <a16:creationId xmlns:a16="http://schemas.microsoft.com/office/drawing/2014/main" id="{0BABFEAD-6955-ADB4-C827-BA2EA4D2D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" r="-2" b="13120"/>
          <a:stretch/>
        </p:blipFill>
        <p:spPr bwMode="auto">
          <a:xfrm>
            <a:off x="9109901" y="-9271"/>
            <a:ext cx="3093269" cy="2530405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F03296FF-275D-4B43-B5B2-F04190E05E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05611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2" name="Freeform: Shape 1061">
            <a:extLst>
              <a:ext uri="{FF2B5EF4-FFF2-40B4-BE49-F238E27FC236}">
                <a16:creationId xmlns:a16="http://schemas.microsoft.com/office/drawing/2014/main" id="{3705B420-CA19-4291-B5C3-B6AA919686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814" y="3406834"/>
            <a:ext cx="5724034" cy="3451167"/>
          </a:xfrm>
          <a:custGeom>
            <a:avLst/>
            <a:gdLst>
              <a:gd name="connsiteX0" fmla="*/ 2808622 w 5724034"/>
              <a:gd name="connsiteY0" fmla="*/ 207 h 3451167"/>
              <a:gd name="connsiteX1" fmla="*/ 4400004 w 5724034"/>
              <a:gd name="connsiteY1" fmla="*/ 607462 h 3451167"/>
              <a:gd name="connsiteX2" fmla="*/ 4745277 w 5724034"/>
              <a:gd name="connsiteY2" fmla="*/ 837612 h 3451167"/>
              <a:gd name="connsiteX3" fmla="*/ 5584627 w 5724034"/>
              <a:gd name="connsiteY3" fmla="*/ 1665805 h 3451167"/>
              <a:gd name="connsiteX4" fmla="*/ 5682689 w 5724034"/>
              <a:gd name="connsiteY4" fmla="*/ 1947596 h 3451167"/>
              <a:gd name="connsiteX5" fmla="*/ 5724034 w 5724034"/>
              <a:gd name="connsiteY5" fmla="*/ 2133764 h 3451167"/>
              <a:gd name="connsiteX6" fmla="*/ 5724034 w 5724034"/>
              <a:gd name="connsiteY6" fmla="*/ 3254784 h 3451167"/>
              <a:gd name="connsiteX7" fmla="*/ 5682668 w 5724034"/>
              <a:gd name="connsiteY7" fmla="*/ 3451167 h 3451167"/>
              <a:gd name="connsiteX8" fmla="*/ 3398 w 5724034"/>
              <a:gd name="connsiteY8" fmla="*/ 3451167 h 3451167"/>
              <a:gd name="connsiteX9" fmla="*/ 0 w 5724034"/>
              <a:gd name="connsiteY9" fmla="*/ 3332475 h 3451167"/>
              <a:gd name="connsiteX10" fmla="*/ 51930 w 5724034"/>
              <a:gd name="connsiteY10" fmla="*/ 2960389 h 3451167"/>
              <a:gd name="connsiteX11" fmla="*/ 562146 w 5724034"/>
              <a:gd name="connsiteY11" fmla="*/ 1816544 h 3451167"/>
              <a:gd name="connsiteX12" fmla="*/ 683754 w 5724034"/>
              <a:gd name="connsiteY12" fmla="*/ 1587775 h 3451167"/>
              <a:gd name="connsiteX13" fmla="*/ 1883792 w 5724034"/>
              <a:gd name="connsiteY13" fmla="*/ 191878 h 3451167"/>
              <a:gd name="connsiteX14" fmla="*/ 2808622 w 5724034"/>
              <a:gd name="connsiteY14" fmla="*/ 207 h 34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7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7"/>
                </a:lnTo>
                <a:lnTo>
                  <a:pt x="3398" y="3451167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C25CE-689F-3AC6-A2BA-CB6FB2B09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2481" y="2404069"/>
            <a:ext cx="5485331" cy="3560169"/>
          </a:xfrm>
        </p:spPr>
        <p:txBody>
          <a:bodyPr vert="horz" lIns="109728" tIns="109728" rIns="109728" bIns="91440" rtlCol="0">
            <a:normAutofit/>
          </a:bodyPr>
          <a:lstStyle/>
          <a:p>
            <a:pPr indent="-285750">
              <a:buFont typeface="Corbel" panose="020B0503020204020204" pitchFamily="34" charset="0"/>
              <a:buChar char="•"/>
            </a:pPr>
            <a:r>
              <a:rPr lang="en-US"/>
              <a:t>We listen to our rules – </a:t>
            </a:r>
          </a:p>
          <a:p>
            <a:pPr indent="-285750">
              <a:buFont typeface="Corbel" panose="020B0503020204020204" pitchFamily="34" charset="0"/>
              <a:buChar char="•"/>
            </a:pPr>
            <a:r>
              <a:rPr lang="en-US"/>
              <a:t>1 whistle = stop, 2 whistles = back to base and 3rd rule = have fun and learn. </a:t>
            </a:r>
          </a:p>
          <a:p>
            <a:pPr indent="-285750">
              <a:buFont typeface="Corbel" panose="020B0503020204020204" pitchFamily="34" charset="0"/>
              <a:buChar char="•"/>
            </a:pPr>
            <a:r>
              <a:rPr lang="en-US"/>
              <a:t>We also remember to respect nature </a:t>
            </a:r>
          </a:p>
        </p:txBody>
      </p:sp>
    </p:spTree>
    <p:extLst>
      <p:ext uri="{BB962C8B-B14F-4D97-AF65-F5344CB8AC3E}">
        <p14:creationId xmlns:p14="http://schemas.microsoft.com/office/powerpoint/2010/main" val="344730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D7482-A70A-AD4A-73DD-E0CF029A2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D1F27BD-F51E-411C-9344-17CEAC38C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15834" y="0"/>
            <a:ext cx="6076015" cy="6858000"/>
          </a:xfrm>
          <a:custGeom>
            <a:avLst/>
            <a:gdLst>
              <a:gd name="connsiteX0" fmla="*/ 4886429 w 6076015"/>
              <a:gd name="connsiteY0" fmla="*/ 0 h 6858000"/>
              <a:gd name="connsiteX1" fmla="*/ 0 w 6076015"/>
              <a:gd name="connsiteY1" fmla="*/ 0 h 6858000"/>
              <a:gd name="connsiteX2" fmla="*/ 0 w 6076015"/>
              <a:gd name="connsiteY2" fmla="*/ 6858000 h 6858000"/>
              <a:gd name="connsiteX3" fmla="*/ 4822874 w 6076015"/>
              <a:gd name="connsiteY3" fmla="*/ 6858000 h 6858000"/>
              <a:gd name="connsiteX4" fmla="*/ 4901813 w 6076015"/>
              <a:gd name="connsiteY4" fmla="*/ 6776023 h 6858000"/>
              <a:gd name="connsiteX5" fmla="*/ 6076015 w 6076015"/>
              <a:gd name="connsiteY5" fmla="*/ 4056238 h 6858000"/>
              <a:gd name="connsiteX6" fmla="*/ 5011843 w 6076015"/>
              <a:gd name="connsiteY6" fmla="*/ 1631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76015" h="6858000">
                <a:moveTo>
                  <a:pt x="4886429" y="0"/>
                </a:moveTo>
                <a:lnTo>
                  <a:pt x="0" y="0"/>
                </a:lnTo>
                <a:lnTo>
                  <a:pt x="0" y="6858000"/>
                </a:lnTo>
                <a:lnTo>
                  <a:pt x="4822874" y="6858000"/>
                </a:lnTo>
                <a:lnTo>
                  <a:pt x="4901813" y="6776023"/>
                </a:lnTo>
                <a:cubicBezTo>
                  <a:pt x="5557294" y="6070738"/>
                  <a:pt x="6076015" y="5313164"/>
                  <a:pt x="6076015" y="4056238"/>
                </a:cubicBezTo>
                <a:cubicBezTo>
                  <a:pt x="6076015" y="2511674"/>
                  <a:pt x="5699932" y="1123038"/>
                  <a:pt x="5011843" y="16317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41A5130-ACCA-4228-ACBF-A8E15AF049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9592" y="0"/>
            <a:ext cx="1255863" cy="6858000"/>
          </a:xfrm>
          <a:custGeom>
            <a:avLst/>
            <a:gdLst>
              <a:gd name="connsiteX0" fmla="*/ 336988 w 1255863"/>
              <a:gd name="connsiteY0" fmla="*/ 0 h 6858000"/>
              <a:gd name="connsiteX1" fmla="*/ 319322 w 1255863"/>
              <a:gd name="connsiteY1" fmla="*/ 0 h 6858000"/>
              <a:gd name="connsiteX2" fmla="*/ 446066 w 1255863"/>
              <a:gd name="connsiteY2" fmla="*/ 215025 h 6858000"/>
              <a:gd name="connsiteX3" fmla="*/ 1230686 w 1255863"/>
              <a:gd name="connsiteY3" fmla="*/ 4126866 h 6858000"/>
              <a:gd name="connsiteX4" fmla="*/ 293291 w 1255863"/>
              <a:gd name="connsiteY4" fmla="*/ 6535527 h 6858000"/>
              <a:gd name="connsiteX5" fmla="*/ 0 w 1255863"/>
              <a:gd name="connsiteY5" fmla="*/ 6858000 h 6858000"/>
              <a:gd name="connsiteX6" fmla="*/ 19225 w 1255863"/>
              <a:gd name="connsiteY6" fmla="*/ 6858000 h 6858000"/>
              <a:gd name="connsiteX7" fmla="*/ 311570 w 1255863"/>
              <a:gd name="connsiteY7" fmla="*/ 6536566 h 6858000"/>
              <a:gd name="connsiteX8" fmla="*/ 1248965 w 1255863"/>
              <a:gd name="connsiteY8" fmla="*/ 4127905 h 6858000"/>
              <a:gd name="connsiteX9" fmla="*/ 464345 w 1255863"/>
              <a:gd name="connsiteY9" fmla="*/ 2160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5863" h="6858000">
                <a:moveTo>
                  <a:pt x="336988" y="0"/>
                </a:moveTo>
                <a:lnTo>
                  <a:pt x="319322" y="0"/>
                </a:lnTo>
                <a:lnTo>
                  <a:pt x="446066" y="215025"/>
                </a:lnTo>
                <a:cubicBezTo>
                  <a:pt x="1009729" y="1236925"/>
                  <a:pt x="1285771" y="2619851"/>
                  <a:pt x="1230686" y="4126866"/>
                </a:cubicBezTo>
                <a:cubicBezTo>
                  <a:pt x="1190840" y="5216972"/>
                  <a:pt x="809006" y="5925974"/>
                  <a:pt x="293291" y="6535527"/>
                </a:cubicBezTo>
                <a:lnTo>
                  <a:pt x="0" y="6858000"/>
                </a:lnTo>
                <a:lnTo>
                  <a:pt x="19225" y="6858000"/>
                </a:lnTo>
                <a:lnTo>
                  <a:pt x="311570" y="6536566"/>
                </a:lnTo>
                <a:cubicBezTo>
                  <a:pt x="827286" y="5927014"/>
                  <a:pt x="1209119" y="5218011"/>
                  <a:pt x="1248965" y="4127905"/>
                </a:cubicBezTo>
                <a:cubicBezTo>
                  <a:pt x="1304050" y="2620891"/>
                  <a:pt x="1028009" y="1237965"/>
                  <a:pt x="464345" y="2160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C165B-E431-7C30-8CB5-F516355B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3"/>
            <a:ext cx="4914973" cy="1639888"/>
          </a:xfrm>
        </p:spPr>
        <p:txBody>
          <a:bodyPr anchor="b"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SemiBold" panose="02000503040000020004" pitchFamily="2" charset="0"/>
              </a:rPr>
              <a:t>Staying Safe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SemiBold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524EA-D123-775B-9703-18183559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312988"/>
            <a:ext cx="4518277" cy="3651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put out our boundary flags for us to stay inside.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had some great helpers! </a:t>
            </a:r>
            <a:endParaRPr lang="en-GB" dirty="0">
              <a:latin typeface="Congenial SemiBold" panose="02000503040000020004" pitchFamily="2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6F5E9E8-A8DB-43E7-A844-ED53DF57F3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5182" y="0"/>
            <a:ext cx="1286738" cy="6858000"/>
          </a:xfrm>
          <a:custGeom>
            <a:avLst/>
            <a:gdLst>
              <a:gd name="connsiteX0" fmla="*/ 97701 w 1286738"/>
              <a:gd name="connsiteY0" fmla="*/ 0 h 6858000"/>
              <a:gd name="connsiteX1" fmla="*/ 64021 w 1286738"/>
              <a:gd name="connsiteY1" fmla="*/ 0 h 6858000"/>
              <a:gd name="connsiteX2" fmla="*/ 181323 w 1286738"/>
              <a:gd name="connsiteY2" fmla="*/ 152009 h 6858000"/>
              <a:gd name="connsiteX3" fmla="*/ 1253058 w 1286738"/>
              <a:gd name="connsiteY3" fmla="*/ 4056972 h 6858000"/>
              <a:gd name="connsiteX4" fmla="*/ 70511 w 1286738"/>
              <a:gd name="connsiteY4" fmla="*/ 6785070 h 6858000"/>
              <a:gd name="connsiteX5" fmla="*/ 0 w 1286738"/>
              <a:gd name="connsiteY5" fmla="*/ 6858000 h 6858000"/>
              <a:gd name="connsiteX6" fmla="*/ 33680 w 1286738"/>
              <a:gd name="connsiteY6" fmla="*/ 6858000 h 6858000"/>
              <a:gd name="connsiteX7" fmla="*/ 104191 w 1286738"/>
              <a:gd name="connsiteY7" fmla="*/ 6785070 h 6858000"/>
              <a:gd name="connsiteX8" fmla="*/ 1286738 w 1286738"/>
              <a:gd name="connsiteY8" fmla="*/ 4056972 h 6858000"/>
              <a:gd name="connsiteX9" fmla="*/ 215003 w 1286738"/>
              <a:gd name="connsiteY9" fmla="*/ 1520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6738" h="6858000">
                <a:moveTo>
                  <a:pt x="97701" y="0"/>
                </a:moveTo>
                <a:lnTo>
                  <a:pt x="64021" y="0"/>
                </a:lnTo>
                <a:lnTo>
                  <a:pt x="181323" y="152009"/>
                </a:lnTo>
                <a:cubicBezTo>
                  <a:pt x="874303" y="1114805"/>
                  <a:pt x="1253058" y="2507685"/>
                  <a:pt x="1253058" y="4056972"/>
                </a:cubicBezTo>
                <a:cubicBezTo>
                  <a:pt x="1253058" y="5317740"/>
                  <a:pt x="730650" y="6077629"/>
                  <a:pt x="70511" y="6785070"/>
                </a:cubicBezTo>
                <a:lnTo>
                  <a:pt x="0" y="6858000"/>
                </a:lnTo>
                <a:lnTo>
                  <a:pt x="33680" y="6858000"/>
                </a:lnTo>
                <a:lnTo>
                  <a:pt x="104191" y="6785070"/>
                </a:lnTo>
                <a:cubicBezTo>
                  <a:pt x="764330" y="6077629"/>
                  <a:pt x="1286738" y="5317740"/>
                  <a:pt x="1286738" y="4056972"/>
                </a:cubicBezTo>
                <a:cubicBezTo>
                  <a:pt x="1286738" y="2507685"/>
                  <a:pt x="907983" y="1114805"/>
                  <a:pt x="215003" y="1520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967EB9A3-9B08-D92C-7A06-E59A58E2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1574" y="3706979"/>
            <a:ext cx="2194560" cy="215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children holding signs&#10;&#10;Description automatically generated">
            <a:extLst>
              <a:ext uri="{FF2B5EF4-FFF2-40B4-BE49-F238E27FC236}">
                <a16:creationId xmlns:a16="http://schemas.microsoft.com/office/drawing/2014/main" id="{A9BDDA43-3DC9-3F79-402C-F0AE0EA57F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82" y="442913"/>
            <a:ext cx="4470963" cy="3353222"/>
          </a:xfrm>
          <a:prstGeom prst="rect">
            <a:avLst/>
          </a:prstGeom>
        </p:spPr>
      </p:pic>
      <p:pic>
        <p:nvPicPr>
          <p:cNvPr id="10" name="Picture 9" descr="A group of children playing outside&#10;&#10;Description automatically generated">
            <a:extLst>
              <a:ext uri="{FF2B5EF4-FFF2-40B4-BE49-F238E27FC236}">
                <a16:creationId xmlns:a16="http://schemas.microsoft.com/office/drawing/2014/main" id="{C2540ED9-818E-4442-6070-7865CBABC5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07" y="3706979"/>
            <a:ext cx="3883742" cy="2912807"/>
          </a:xfrm>
          <a:prstGeom prst="rect">
            <a:avLst/>
          </a:prstGeom>
        </p:spPr>
      </p:pic>
      <p:pic>
        <p:nvPicPr>
          <p:cNvPr id="13" name="Picture 12" descr="A child holding a sign&#10;&#10;Description automatically generated">
            <a:extLst>
              <a:ext uri="{FF2B5EF4-FFF2-40B4-BE49-F238E27FC236}">
                <a16:creationId xmlns:a16="http://schemas.microsoft.com/office/drawing/2014/main" id="{7D449744-DCC7-D873-995B-98A337E840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78" y="3706979"/>
            <a:ext cx="3883742" cy="291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2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94CF1-70D0-21FC-46D8-F09F1DFC2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7ED08-C32F-5655-01E1-5EB0ABF8E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0826" y="1878042"/>
            <a:ext cx="2639961" cy="33805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Congenial SemiBold" panose="02000503040000020004" pitchFamily="2" charset="0"/>
              </a:rPr>
              <a:t>First we explored the mud with the paint brushes.</a:t>
            </a:r>
            <a:endParaRPr lang="en-GB" dirty="0">
              <a:latin typeface="Congenial SemiBold" panose="02000503040000020004" pitchFamily="2" charset="0"/>
            </a:endParaRPr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DAB92C4B-6ABC-EB61-B03F-5E38D312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447" y="5243804"/>
            <a:ext cx="1664553" cy="16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children playing in the mud&#10;&#10;Description automatically generated">
            <a:extLst>
              <a:ext uri="{FF2B5EF4-FFF2-40B4-BE49-F238E27FC236}">
                <a16:creationId xmlns:a16="http://schemas.microsoft.com/office/drawing/2014/main" id="{146793DD-7740-C73B-9CB7-A3B4FDD6FD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5" y="721124"/>
            <a:ext cx="7497097" cy="562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8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96D35-5071-3B3F-EDE0-11A4FA232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group of children playing in the mud&#10;&#10;Description automatically generated">
            <a:extLst>
              <a:ext uri="{FF2B5EF4-FFF2-40B4-BE49-F238E27FC236}">
                <a16:creationId xmlns:a16="http://schemas.microsoft.com/office/drawing/2014/main" id="{5C2FBB27-CBF9-9A2E-3095-64D1A16134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r="23170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05783194-05C2-B71B-486A-153E54D19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821"/>
          <a:stretch/>
        </p:blipFill>
        <p:spPr bwMode="auto">
          <a:xfrm>
            <a:off x="321734" y="3514854"/>
            <a:ext cx="3084025" cy="27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child and child painting on a piece of paper&#10;&#10;Description automatically generated">
            <a:extLst>
              <a:ext uri="{FF2B5EF4-FFF2-40B4-BE49-F238E27FC236}">
                <a16:creationId xmlns:a16="http://schemas.microsoft.com/office/drawing/2014/main" id="{88B4E6CA-ACAE-D92A-0D61-1970FA721D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15" name="Picture 14" descr="A group of children playing in a puddle&#10;&#10;Description automatically generated">
            <a:extLst>
              <a:ext uri="{FF2B5EF4-FFF2-40B4-BE49-F238E27FC236}">
                <a16:creationId xmlns:a16="http://schemas.microsoft.com/office/drawing/2014/main" id="{399E9231-A711-01F8-19C7-B38CF51F6E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r="1099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35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BE1036-331F-9850-711D-F272BFCA3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group of children painting in the mud&#10;&#10;Description automatically generated">
            <a:extLst>
              <a:ext uri="{FF2B5EF4-FFF2-40B4-BE49-F238E27FC236}">
                <a16:creationId xmlns:a16="http://schemas.microsoft.com/office/drawing/2014/main" id="{EBB86CD9-AFEF-DA6E-BF8B-52D575DE74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r="3190" b="2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572B0249-9938-2919-3A1B-81EAD9726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6749" b="7"/>
          <a:stretch/>
        </p:blipFill>
        <p:spPr bwMode="auto">
          <a:xfrm>
            <a:off x="477507" y="4074019"/>
            <a:ext cx="2048359" cy="222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children painting on the ground&#10;&#10;Description automatically generated">
            <a:extLst>
              <a:ext uri="{FF2B5EF4-FFF2-40B4-BE49-F238E27FC236}">
                <a16:creationId xmlns:a16="http://schemas.microsoft.com/office/drawing/2014/main" id="{3EE79626-1031-62B8-DCEF-A709C04E53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r="30538" b="-3"/>
          <a:stretch/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15" name="Picture 14" descr="A group of children painting in mud&#10;&#10;Description automatically generated">
            <a:extLst>
              <a:ext uri="{FF2B5EF4-FFF2-40B4-BE49-F238E27FC236}">
                <a16:creationId xmlns:a16="http://schemas.microsoft.com/office/drawing/2014/main" id="{9C235CD3-AFD1-6062-E2EE-BDDB574556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8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0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1B330-CE5F-2F01-7A9F-CD9D61705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 descr="Some children wanted to paint on the trees with the mud. Great idea! ">
            <a:extLst>
              <a:ext uri="{FF2B5EF4-FFF2-40B4-BE49-F238E27FC236}">
                <a16:creationId xmlns:a16="http://schemas.microsoft.com/office/drawing/2014/main" id="{3BB71370-A567-F9CD-3894-E8B3B248D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6" b="2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7" name="Picture 6" descr="A child holding a pen in a tree&#10;&#10;Description automatically generated">
            <a:extLst>
              <a:ext uri="{FF2B5EF4-FFF2-40B4-BE49-F238E27FC236}">
                <a16:creationId xmlns:a16="http://schemas.microsoft.com/office/drawing/2014/main" id="{16D9C8F9-95EF-6E8A-83D0-FAF137A96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9" r="5544" b="5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CBA875E1-A0F6-B58A-BBE4-3BE7FC93F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" r="6666" b="7"/>
          <a:stretch/>
        </p:blipFill>
        <p:spPr bwMode="auto">
          <a:xfrm>
            <a:off x="2686733" y="4072045"/>
            <a:ext cx="2053923" cy="222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children in overalls holding brushes&#10;&#10;Description automatically generated">
            <a:extLst>
              <a:ext uri="{FF2B5EF4-FFF2-40B4-BE49-F238E27FC236}">
                <a16:creationId xmlns:a16="http://schemas.microsoft.com/office/drawing/2014/main" id="{2C6203EC-1E57-9F75-89B4-49FE205B5A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8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7A6F24-DE7C-A4BF-F59B-AF06B6EC3B63}"/>
              </a:ext>
            </a:extLst>
          </p:cNvPr>
          <p:cNvSpPr txBox="1"/>
          <p:nvPr/>
        </p:nvSpPr>
        <p:spPr>
          <a:xfrm>
            <a:off x="3592285" y="52470"/>
            <a:ext cx="675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children wanted to paint on the trees with the mud.</a:t>
            </a:r>
          </a:p>
          <a:p>
            <a:r>
              <a:rPr lang="en-US" dirty="0"/>
              <a:t>Great idea!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445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children in a circle with a person in the background&#10;&#10;Description automatically generated">
            <a:extLst>
              <a:ext uri="{FF2B5EF4-FFF2-40B4-BE49-F238E27FC236}">
                <a16:creationId xmlns:a16="http://schemas.microsoft.com/office/drawing/2014/main" id="{B8A2AEA3-2E40-0742-39E8-601ED7325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0"/>
          <a:stretch/>
        </p:blipFill>
        <p:spPr>
          <a:xfrm>
            <a:off x="-3" y="-1"/>
            <a:ext cx="7488936" cy="6858000"/>
          </a:xfrm>
          <a:prstGeom prst="rect">
            <a:avLst/>
          </a:prstGeom>
        </p:spPr>
      </p:pic>
      <p:pic>
        <p:nvPicPr>
          <p:cNvPr id="5" name="Picture 4" descr="A group of children in a circle holding sticks&#10;&#10;Description automatically generated">
            <a:extLst>
              <a:ext uri="{FF2B5EF4-FFF2-40B4-BE49-F238E27FC236}">
                <a16:creationId xmlns:a16="http://schemas.microsoft.com/office/drawing/2014/main" id="{DB573789-6E71-ABAB-5E82-5FF668C20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/>
          <a:stretch/>
        </p:blipFill>
        <p:spPr>
          <a:xfrm>
            <a:off x="7534657" y="10"/>
            <a:ext cx="46573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43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oup of children in rain suits standing in dirt&#10;&#10;Description automatically generated">
            <a:extLst>
              <a:ext uri="{FF2B5EF4-FFF2-40B4-BE49-F238E27FC236}">
                <a16:creationId xmlns:a16="http://schemas.microsoft.com/office/drawing/2014/main" id="{8A2939C4-332D-1C5A-1734-CFA10EC0E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r="28129" b="-1"/>
          <a:stretch/>
        </p:blipFill>
        <p:spPr>
          <a:xfrm>
            <a:off x="441809" y="171716"/>
            <a:ext cx="5012792" cy="5285188"/>
          </a:xfrm>
          <a:prstGeom prst="rect">
            <a:avLst/>
          </a:prstGeom>
        </p:spPr>
      </p:pic>
      <p:pic>
        <p:nvPicPr>
          <p:cNvPr id="7" name="Picture 6" descr="A group of children standing in the dirt&#10;&#10;Description automatically generated">
            <a:extLst>
              <a:ext uri="{FF2B5EF4-FFF2-40B4-BE49-F238E27FC236}">
                <a16:creationId xmlns:a16="http://schemas.microsoft.com/office/drawing/2014/main" id="{3CA0D402-6A9A-B9D0-121E-D8333400CC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6" b="1788"/>
          <a:stretch/>
        </p:blipFill>
        <p:spPr>
          <a:xfrm>
            <a:off x="5894886" y="1461897"/>
            <a:ext cx="5803986" cy="3171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B12381-C58B-DBE1-6C59-74AD935DF5E9}"/>
              </a:ext>
            </a:extLst>
          </p:cNvPr>
          <p:cNvSpPr txBox="1"/>
          <p:nvPr/>
        </p:nvSpPr>
        <p:spPr>
          <a:xfrm>
            <a:off x="441809" y="5619135"/>
            <a:ext cx="5012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at our fantastic mud art!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82318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151</Words>
  <Application>Microsoft Office PowerPoint</Application>
  <PresentationFormat>Widescreen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Congenial SemiBold</vt:lpstr>
      <vt:lpstr>Corbel</vt:lpstr>
      <vt:lpstr>Meiryo</vt:lpstr>
      <vt:lpstr>SketchLinesVTI</vt:lpstr>
      <vt:lpstr>Glenbrook Nursery School</vt:lpstr>
      <vt:lpstr>Our Rules</vt:lpstr>
      <vt:lpstr>Staying Safe</vt:lpstr>
      <vt:lpstr>First we explored the mud with the paint brushes.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Did you enjoy it? </vt:lpstr>
      <vt:lpstr>Leave No Trace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Glenbrook Nursery School</dc:title>
  <dc:creator>Lynne Collins</dc:creator>
  <cp:lastModifiedBy>N Waugh</cp:lastModifiedBy>
  <cp:revision>11</cp:revision>
  <dcterms:created xsi:type="dcterms:W3CDTF">2024-02-18T17:11:54Z</dcterms:created>
  <dcterms:modified xsi:type="dcterms:W3CDTF">2024-05-13T14:13:42Z</dcterms:modified>
</cp:coreProperties>
</file>